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4"/>
  </p:sldMasterIdLst>
  <p:notesMasterIdLst>
    <p:notesMasterId r:id="rId31"/>
  </p:notesMasterIdLst>
  <p:handoutMasterIdLst>
    <p:handoutMasterId r:id="rId32"/>
  </p:handoutMasterIdLst>
  <p:sldIdLst>
    <p:sldId id="257" r:id="rId5"/>
    <p:sldId id="326" r:id="rId6"/>
    <p:sldId id="350" r:id="rId7"/>
    <p:sldId id="351" r:id="rId8"/>
    <p:sldId id="353" r:id="rId9"/>
    <p:sldId id="354" r:id="rId10"/>
    <p:sldId id="352" r:id="rId11"/>
    <p:sldId id="265" r:id="rId12"/>
    <p:sldId id="361" r:id="rId13"/>
    <p:sldId id="261" r:id="rId14"/>
    <p:sldId id="263" r:id="rId15"/>
    <p:sldId id="268" r:id="rId16"/>
    <p:sldId id="341" r:id="rId17"/>
    <p:sldId id="362" r:id="rId18"/>
    <p:sldId id="343" r:id="rId19"/>
    <p:sldId id="363" r:id="rId20"/>
    <p:sldId id="349" r:id="rId21"/>
    <p:sldId id="358" r:id="rId22"/>
    <p:sldId id="356" r:id="rId23"/>
    <p:sldId id="355" r:id="rId24"/>
    <p:sldId id="360" r:id="rId25"/>
    <p:sldId id="359" r:id="rId26"/>
    <p:sldId id="364" r:id="rId27"/>
    <p:sldId id="345" r:id="rId28"/>
    <p:sldId id="344" r:id="rId29"/>
    <p:sldId id="340" r:id="rId3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816" userDrawn="1">
          <p15:clr>
            <a:srgbClr val="A4A3A4"/>
          </p15:clr>
        </p15:guide>
        <p15:guide id="2" orient="horz" pos="3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3" name="Author" initials="A" lastIdx="0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ED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C89EF96-8CEA-46FF-86C4-4CE0E7609802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240" autoAdjust="0"/>
  </p:normalViewPr>
  <p:slideViewPr>
    <p:cSldViewPr snapToGrid="0">
      <p:cViewPr varScale="1">
        <p:scale>
          <a:sx n="81" d="100"/>
          <a:sy n="81" d="100"/>
        </p:scale>
        <p:origin x="677" y="67"/>
      </p:cViewPr>
      <p:guideLst>
        <p:guide pos="816"/>
        <p:guide orient="horz" pos="38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1" d="100"/>
          <a:sy n="81" d="100"/>
        </p:scale>
        <p:origin x="2816" y="20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commentAuthors" Target="commentAuthors.xml"/><Relationship Id="rId38" Type="http://schemas.microsoft.com/office/2018/10/relationships/authors" Target="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handoutMaster" Target="handoutMasters/handoutMaster1.xml"/><Relationship Id="rId37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viewProps" Target="view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4BA57456-157A-C12A-2FEC-91B7B9EE491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9D46761-828E-1508-56BD-BAEADF34862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F95820-84BB-3447-8286-60A51307E7F2}" type="datetimeFigureOut">
              <a:rPr lang="en-US" smtClean="0"/>
              <a:t>5/15/2026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D428A7E-6B0E-809C-73D1-4B5E2FF471A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89A5AA6-0C5B-430A-E0C4-C90B2F0A1CD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476440-F66F-F947-8EFC-EA5202ACFD2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7117637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08FC54-6AE4-6A4A-9756-823A0F1BE5A6}" type="datetimeFigureOut">
              <a:rPr lang="en-US" smtClean="0"/>
              <a:t>5/15/2026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79E9EB-07EB-9D44-9F5A-AB1FBECCDD8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6758749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>
            <a:extLst>
              <a:ext uri="{FF2B5EF4-FFF2-40B4-BE49-F238E27FC236}">
                <a16:creationId xmlns:a16="http://schemas.microsoft.com/office/drawing/2014/main" id="{76609C33-D605-6146-1378-F67C572F05C1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custGeom>
            <a:avLst/>
            <a:gdLst>
              <a:gd name="connsiteX0" fmla="*/ 304800 w 12192000"/>
              <a:gd name="connsiteY0" fmla="*/ 266701 h 6858000"/>
              <a:gd name="connsiteX1" fmla="*/ 304800 w 12192000"/>
              <a:gd name="connsiteY1" fmla="*/ 6591300 h 6858000"/>
              <a:gd name="connsiteX2" fmla="*/ 11887200 w 12192000"/>
              <a:gd name="connsiteY2" fmla="*/ 6591300 h 6858000"/>
              <a:gd name="connsiteX3" fmla="*/ 11887200 w 12192000"/>
              <a:gd name="connsiteY3" fmla="*/ 266701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304800" y="266701"/>
                </a:moveTo>
                <a:lnTo>
                  <a:pt x="304800" y="6591300"/>
                </a:lnTo>
                <a:lnTo>
                  <a:pt x="11887200" y="6591300"/>
                </a:lnTo>
                <a:lnTo>
                  <a:pt x="11887200" y="266701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9" name="Title 8">
            <a:extLst>
              <a:ext uri="{FF2B5EF4-FFF2-40B4-BE49-F238E27FC236}">
                <a16:creationId xmlns:a16="http://schemas.microsoft.com/office/drawing/2014/main" id="{42398E06-9E0E-BC81-DEB5-1DB2F8635C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417320"/>
            <a:ext cx="10515600" cy="4023360"/>
          </a:xfrm>
        </p:spPr>
        <p:txBody>
          <a:bodyPr anchor="ctr"/>
          <a:lstStyle>
            <a:lvl1pPr algn="ctr">
              <a:defRPr sz="5400" spc="3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FB69D3-5632-4285-A209-9DCA67DA66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6044184"/>
            <a:ext cx="9144000" cy="356616"/>
          </a:xfrm>
        </p:spPr>
        <p:txBody>
          <a:bodyPr/>
          <a:lstStyle>
            <a:lvl1pPr marL="0" indent="0" algn="ctr">
              <a:buNone/>
              <a:defRPr sz="2400" cap="all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DDC5B68-548C-395D-B9A9-EA694F6CB59F}"/>
              </a:ext>
            </a:extLst>
          </p:cNvPr>
          <p:cNvSpPr/>
          <p:nvPr userDrawn="1"/>
        </p:nvSpPr>
        <p:spPr>
          <a:xfrm>
            <a:off x="5891213" y="5628222"/>
            <a:ext cx="409575" cy="8830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06911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ith image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: Shape 4">
            <a:extLst>
              <a:ext uri="{FF2B5EF4-FFF2-40B4-BE49-F238E27FC236}">
                <a16:creationId xmlns:a16="http://schemas.microsoft.com/office/drawing/2014/main" id="{F738F023-8BDF-71DB-D6AB-776F7C6413B2}"/>
              </a:ext>
            </a:extLst>
          </p:cNvPr>
          <p:cNvSpPr/>
          <p:nvPr userDrawn="1"/>
        </p:nvSpPr>
        <p:spPr>
          <a:xfrm>
            <a:off x="8610600" y="0"/>
            <a:ext cx="3581400" cy="6858000"/>
          </a:xfrm>
          <a:custGeom>
            <a:avLst/>
            <a:gdLst>
              <a:gd name="connsiteX0" fmla="*/ 0 w 3581400"/>
              <a:gd name="connsiteY0" fmla="*/ 0 h 6858000"/>
              <a:gd name="connsiteX1" fmla="*/ 3581400 w 3581400"/>
              <a:gd name="connsiteY1" fmla="*/ 0 h 6858000"/>
              <a:gd name="connsiteX2" fmla="*/ 3581400 w 3581400"/>
              <a:gd name="connsiteY2" fmla="*/ 6858000 h 6858000"/>
              <a:gd name="connsiteX3" fmla="*/ 0 w 3581400"/>
              <a:gd name="connsiteY3" fmla="*/ 6858000 h 6858000"/>
              <a:gd name="connsiteX4" fmla="*/ 0 w 3581400"/>
              <a:gd name="connsiteY4" fmla="*/ 6172201 h 6858000"/>
              <a:gd name="connsiteX5" fmla="*/ 2971800 w 3581400"/>
              <a:gd name="connsiteY5" fmla="*/ 6172201 h 6858000"/>
              <a:gd name="connsiteX6" fmla="*/ 2971800 w 3581400"/>
              <a:gd name="connsiteY6" fmla="*/ 685800 h 6858000"/>
              <a:gd name="connsiteX7" fmla="*/ 0 w 3581400"/>
              <a:gd name="connsiteY7" fmla="*/ 6858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581400" h="6858000">
                <a:moveTo>
                  <a:pt x="0" y="0"/>
                </a:moveTo>
                <a:lnTo>
                  <a:pt x="3581400" y="0"/>
                </a:lnTo>
                <a:lnTo>
                  <a:pt x="3581400" y="6858000"/>
                </a:lnTo>
                <a:lnTo>
                  <a:pt x="0" y="6858000"/>
                </a:lnTo>
                <a:lnTo>
                  <a:pt x="0" y="6172201"/>
                </a:lnTo>
                <a:lnTo>
                  <a:pt x="2971800" y="6172201"/>
                </a:lnTo>
                <a:lnTo>
                  <a:pt x="2971800" y="685800"/>
                </a:lnTo>
                <a:lnTo>
                  <a:pt x="0" y="6858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0160" y="1097280"/>
            <a:ext cx="4114800" cy="2286000"/>
          </a:xfrm>
        </p:spPr>
        <p:txBody>
          <a:bodyPr/>
          <a:lstStyle>
            <a:lvl1pPr>
              <a:defRPr sz="3200" spc="3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80160" y="3566160"/>
            <a:ext cx="4114800" cy="2651760"/>
          </a:xfrm>
        </p:spPr>
        <p:txBody>
          <a:bodyPr>
            <a:normAutofit/>
          </a:bodyPr>
          <a:lstStyle>
            <a:lvl1pPr marL="457200" indent="-457200">
              <a:lnSpc>
                <a:spcPct val="100000"/>
              </a:lnSpc>
              <a:spcBef>
                <a:spcPts val="1400"/>
              </a:spcBef>
              <a:buClr>
                <a:schemeClr val="accent1"/>
              </a:buClr>
              <a:buFont typeface="Courier New" panose="02070309020205020404" pitchFamily="49" charset="0"/>
              <a:buChar char="o"/>
              <a:defRPr sz="2400" cap="all" spc="0" baseline="0"/>
            </a:lvl1pPr>
            <a:lvl2pPr marL="914400">
              <a:defRPr spc="0" baseline="0"/>
            </a:lvl2pPr>
            <a:lvl3pPr marL="1371600">
              <a:defRPr spc="0" baseline="0"/>
            </a:lvl3pPr>
            <a:lvl4pPr marL="1828800">
              <a:defRPr spc="0" baseline="0"/>
            </a:lvl4pPr>
            <a:lvl5pPr marL="2286000">
              <a:defRPr spc="0" baseline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90AD0F96-99DE-C9D9-569E-AE6FC6307EA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687568" y="1435608"/>
            <a:ext cx="5897880" cy="3977640"/>
          </a:xfrm>
          <a:noFill/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69BB099-33E8-8B24-7E54-70E7457A1C7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5DF2D63-3FF5-D547-96B9-BE9CCD1ABA58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323EB7E3-3953-BAB4-1B15-383082C6C31E}"/>
              </a:ext>
            </a:extLst>
          </p:cNvPr>
          <p:cNvCxnSpPr>
            <a:cxnSpLocks/>
          </p:cNvCxnSpPr>
          <p:nvPr userDrawn="1"/>
        </p:nvCxnSpPr>
        <p:spPr>
          <a:xfrm>
            <a:off x="1295400" y="822960"/>
            <a:ext cx="411480" cy="0"/>
          </a:xfrm>
          <a:prstGeom prst="line">
            <a:avLst/>
          </a:prstGeom>
          <a:ln w="889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768168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+ subtitle +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772C41-A024-2F33-1F04-21E003FA729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1248" y="2697480"/>
            <a:ext cx="10515600" cy="2606040"/>
          </a:xfrm>
        </p:spPr>
        <p:txBody>
          <a:bodyPr anchor="ctr">
            <a:normAutofit/>
          </a:bodyPr>
          <a:lstStyle>
            <a:lvl1pPr algn="ctr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73BC2DF-9C2A-052C-AD2C-0A8ABAA5037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1248" y="6044184"/>
            <a:ext cx="10515600" cy="457200"/>
          </a:xfrm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Picture Placeholder 7">
            <a:extLst>
              <a:ext uri="{FF2B5EF4-FFF2-40B4-BE49-F238E27FC236}">
                <a16:creationId xmlns:a16="http://schemas.microsoft.com/office/drawing/2014/main" id="{AA872EE9-FDFB-95A7-3547-DCAA0B51FE2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88952" cy="2368296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03AD4F0-8C4C-FC68-2450-06419A6D0131}"/>
              </a:ext>
            </a:extLst>
          </p:cNvPr>
          <p:cNvSpPr/>
          <p:nvPr userDrawn="1"/>
        </p:nvSpPr>
        <p:spPr>
          <a:xfrm>
            <a:off x="5891213" y="5628222"/>
            <a:ext cx="409575" cy="8830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21597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+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reeform 14">
            <a:extLst>
              <a:ext uri="{FF2B5EF4-FFF2-40B4-BE49-F238E27FC236}">
                <a16:creationId xmlns:a16="http://schemas.microsoft.com/office/drawing/2014/main" id="{A510974D-B222-2876-052D-21F0E075D288}"/>
              </a:ext>
            </a:extLst>
          </p:cNvPr>
          <p:cNvSpPr/>
          <p:nvPr userDrawn="1"/>
        </p:nvSpPr>
        <p:spPr>
          <a:xfrm>
            <a:off x="0" y="0"/>
            <a:ext cx="12192000" cy="4457700"/>
          </a:xfrm>
          <a:custGeom>
            <a:avLst/>
            <a:gdLst>
              <a:gd name="connsiteX0" fmla="*/ 0 w 12192000"/>
              <a:gd name="connsiteY0" fmla="*/ 0 h 4457700"/>
              <a:gd name="connsiteX1" fmla="*/ 12192000 w 12192000"/>
              <a:gd name="connsiteY1" fmla="*/ 0 h 4457700"/>
              <a:gd name="connsiteX2" fmla="*/ 12192000 w 12192000"/>
              <a:gd name="connsiteY2" fmla="*/ 4457700 h 4457700"/>
              <a:gd name="connsiteX3" fmla="*/ 11563350 w 12192000"/>
              <a:gd name="connsiteY3" fmla="*/ 4457700 h 4457700"/>
              <a:gd name="connsiteX4" fmla="*/ 11563350 w 12192000"/>
              <a:gd name="connsiteY4" fmla="*/ 685800 h 4457700"/>
              <a:gd name="connsiteX5" fmla="*/ 628650 w 12192000"/>
              <a:gd name="connsiteY5" fmla="*/ 685800 h 4457700"/>
              <a:gd name="connsiteX6" fmla="*/ 628650 w 12192000"/>
              <a:gd name="connsiteY6" fmla="*/ 4457700 h 4457700"/>
              <a:gd name="connsiteX7" fmla="*/ 0 w 12192000"/>
              <a:gd name="connsiteY7" fmla="*/ 4457700 h 4457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4457700">
                <a:moveTo>
                  <a:pt x="0" y="0"/>
                </a:moveTo>
                <a:lnTo>
                  <a:pt x="12192000" y="0"/>
                </a:lnTo>
                <a:lnTo>
                  <a:pt x="12192000" y="4457700"/>
                </a:lnTo>
                <a:lnTo>
                  <a:pt x="11563350" y="4457700"/>
                </a:lnTo>
                <a:lnTo>
                  <a:pt x="11563350" y="685800"/>
                </a:lnTo>
                <a:lnTo>
                  <a:pt x="628650" y="685800"/>
                </a:lnTo>
                <a:lnTo>
                  <a:pt x="628650" y="4457700"/>
                </a:lnTo>
                <a:lnTo>
                  <a:pt x="0" y="44577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2772C41-A024-2F33-1F04-21E003FA729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78408" y="1143000"/>
            <a:ext cx="10241280" cy="2286000"/>
          </a:xfrm>
        </p:spPr>
        <p:txBody>
          <a:bodyPr anchor="b"/>
          <a:lstStyle>
            <a:lvl1pPr algn="ctr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73BC2DF-9C2A-052C-AD2C-0A8ABAA5037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075688" y="3803904"/>
            <a:ext cx="8046720" cy="914400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A1A471A-8A28-B00F-72E9-849D5E6B7257}"/>
              </a:ext>
            </a:extLst>
          </p:cNvPr>
          <p:cNvSpPr/>
          <p:nvPr userDrawn="1"/>
        </p:nvSpPr>
        <p:spPr>
          <a:xfrm>
            <a:off x="5891213" y="5628222"/>
            <a:ext cx="409575" cy="8830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5285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93BB82FF-5339-5456-4D30-0C2DA7907AAE}"/>
              </a:ext>
            </a:extLst>
          </p:cNvPr>
          <p:cNvSpPr/>
          <p:nvPr userDrawn="1"/>
        </p:nvSpPr>
        <p:spPr>
          <a:xfrm>
            <a:off x="0" y="0"/>
            <a:ext cx="356616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40096" y="1097280"/>
            <a:ext cx="6217920" cy="1828800"/>
          </a:xfrm>
        </p:spPr>
        <p:txBody>
          <a:bodyPr/>
          <a:lstStyle>
            <a:lvl1pPr>
              <a:defRPr sz="3200" spc="3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2C39A257-2366-FF6B-67AD-9342B6B0B68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298448" y="1828800"/>
            <a:ext cx="3200400" cy="3200400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40096" y="3429000"/>
            <a:ext cx="6217920" cy="2743200"/>
          </a:xfrm>
        </p:spPr>
        <p:txBody>
          <a:bodyPr>
            <a:normAutofit/>
          </a:bodyPr>
          <a:lstStyle>
            <a:lvl1pPr marL="457200">
              <a:spcBef>
                <a:spcPts val="1400"/>
              </a:spcBef>
              <a:buSzPct val="80000"/>
              <a:defRPr cap="all" spc="0" baseline="0"/>
            </a:lvl1pPr>
            <a:lvl2pPr marL="914400">
              <a:buSzPct val="80000"/>
              <a:defRPr spc="0" baseline="0"/>
            </a:lvl2pPr>
            <a:lvl3pPr marL="1371600">
              <a:buSzPct val="80000"/>
              <a:defRPr spc="0" baseline="0"/>
            </a:lvl3pPr>
            <a:lvl4pPr marL="1828800">
              <a:buSzPct val="80000"/>
              <a:defRPr spc="0" baseline="0"/>
            </a:lvl4pPr>
            <a:lvl5pPr marL="2286000">
              <a:buSzPct val="80000"/>
              <a:defRPr spc="0" baseline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17F99EA-AB5F-24F3-D971-2B9BDE3B4F3C}"/>
              </a:ext>
            </a:extLst>
          </p:cNvPr>
          <p:cNvSpPr txBox="1"/>
          <p:nvPr userDrawn="1"/>
        </p:nvSpPr>
        <p:spPr>
          <a:xfrm>
            <a:off x="641838" y="554794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69BB099-33E8-8B24-7E54-70E7457A1C7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5DF2D63-3FF5-D547-96B9-BE9CCD1ABA58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ADA4A755-28B6-5A01-94AB-C3CCC4368885}"/>
              </a:ext>
            </a:extLst>
          </p:cNvPr>
          <p:cNvCxnSpPr>
            <a:cxnSpLocks/>
          </p:cNvCxnSpPr>
          <p:nvPr userDrawn="1"/>
        </p:nvCxnSpPr>
        <p:spPr>
          <a:xfrm>
            <a:off x="5340096" y="822960"/>
            <a:ext cx="411480" cy="0"/>
          </a:xfrm>
          <a:prstGeom prst="line">
            <a:avLst/>
          </a:prstGeom>
          <a:ln w="889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213399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+ pictur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E592AF4F-2F83-7005-B3AC-6FCC7FB1914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524000" y="1481328"/>
            <a:ext cx="9144000" cy="3895344"/>
          </a:xfrm>
          <a:solidFill>
            <a:schemeClr val="bg1"/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076C4EAC-BBDE-1963-BD72-3BD2A47DC5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84248" y="1920240"/>
            <a:ext cx="8229600" cy="3017520"/>
          </a:xfrm>
        </p:spPr>
        <p:txBody>
          <a:bodyPr anchor="ctr"/>
          <a:lstStyle>
            <a:lvl1pPr algn="ctr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54835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+ pictur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CBCF04C-49F6-66E8-41A0-B3C371944EA1}"/>
              </a:ext>
            </a:extLst>
          </p:cNvPr>
          <p:cNvSpPr/>
          <p:nvPr userDrawn="1"/>
        </p:nvSpPr>
        <p:spPr>
          <a:xfrm>
            <a:off x="6705600" y="0"/>
            <a:ext cx="5486400" cy="6858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accent2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C40C44A-93E6-6C58-5E88-AFDC594EC2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0160" y="3931920"/>
            <a:ext cx="5029200" cy="1828800"/>
          </a:xfrm>
        </p:spPr>
        <p:txBody>
          <a:bodyPr anchor="b" anchorCtr="0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Picture Placeholder 7">
            <a:extLst>
              <a:ext uri="{FF2B5EF4-FFF2-40B4-BE49-F238E27FC236}">
                <a16:creationId xmlns:a16="http://schemas.microsoft.com/office/drawing/2014/main" id="{DDE351D0-FB9C-3473-AF28-52927741728E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280160" y="548640"/>
            <a:ext cx="3017520" cy="3017520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813049-5F46-053E-6279-8183259649A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205472" y="731520"/>
            <a:ext cx="4306824" cy="5394960"/>
          </a:xfrm>
        </p:spPr>
        <p:txBody>
          <a:bodyPr anchor="b">
            <a:normAutofit/>
          </a:bodyPr>
          <a:lstStyle>
            <a:lvl1pPr marL="457200">
              <a:spcBef>
                <a:spcPts val="1400"/>
              </a:spcBef>
              <a:buClr>
                <a:schemeClr val="tx1"/>
              </a:buClr>
              <a:buSzPct val="80000"/>
              <a:defRPr cap="all" baseline="0"/>
            </a:lvl1pPr>
            <a:lvl2pPr marL="914400">
              <a:buClr>
                <a:schemeClr val="tx1"/>
              </a:buClr>
              <a:buSzPct val="80000"/>
              <a:defRPr/>
            </a:lvl2pPr>
            <a:lvl3pPr marL="1371600">
              <a:buClr>
                <a:schemeClr val="tx1"/>
              </a:buClr>
              <a:buSzPct val="80000"/>
              <a:defRPr/>
            </a:lvl3pPr>
            <a:lvl4pPr marL="1828800">
              <a:buClr>
                <a:schemeClr val="tx1"/>
              </a:buClr>
              <a:buSzPct val="80000"/>
              <a:defRPr/>
            </a:lvl4pPr>
            <a:lvl5pPr marL="2286000">
              <a:buClr>
                <a:schemeClr val="tx1"/>
              </a:buClr>
              <a:buSzPct val="80000"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6AA9E1-334B-5F8F-8A92-67DD095F78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12358-51D2-46B3-9BDE-DF29528B9454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1171EC5-29BE-C106-1E9B-0CBDB598A131}"/>
              </a:ext>
            </a:extLst>
          </p:cNvPr>
          <p:cNvCxnSpPr>
            <a:cxnSpLocks/>
          </p:cNvCxnSpPr>
          <p:nvPr userDrawn="1"/>
        </p:nvCxnSpPr>
        <p:spPr>
          <a:xfrm>
            <a:off x="1298448" y="6111876"/>
            <a:ext cx="411480" cy="0"/>
          </a:xfrm>
          <a:prstGeom prst="line">
            <a:avLst/>
          </a:prstGeom>
          <a:ln w="889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662147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 light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40C44A-93E6-6C58-5E88-AFDC594EC2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0160" y="1097280"/>
            <a:ext cx="9821955" cy="914400"/>
          </a:xfrm>
        </p:spPr>
        <p:txBody>
          <a:bodyPr anchor="t" anchorCtr="0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813049-5F46-053E-6279-8183259649A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80160" y="2377440"/>
            <a:ext cx="4663440" cy="3566160"/>
          </a:xfrm>
          <a:solidFill>
            <a:schemeClr val="accent1">
              <a:lumMod val="20000"/>
              <a:lumOff val="80000"/>
            </a:schemeClr>
          </a:solidFill>
        </p:spPr>
        <p:txBody>
          <a:bodyPr lIns="365760" tIns="365760" rIns="365760" bIns="365760">
            <a:normAutofit/>
          </a:bodyPr>
          <a:lstStyle>
            <a:lvl1pPr marL="457200">
              <a:lnSpc>
                <a:spcPct val="90000"/>
              </a:lnSpc>
              <a:spcBef>
                <a:spcPts val="1400"/>
              </a:spcBef>
              <a:buClr>
                <a:schemeClr val="tx1"/>
              </a:buClr>
              <a:buSzPct val="80000"/>
              <a:defRPr sz="1800"/>
            </a:lvl1pPr>
            <a:lvl2pPr marL="914400">
              <a:lnSpc>
                <a:spcPct val="90000"/>
              </a:lnSpc>
              <a:buClr>
                <a:schemeClr val="tx1"/>
              </a:buClr>
              <a:buSzPct val="80000"/>
              <a:defRPr sz="1600"/>
            </a:lvl2pPr>
            <a:lvl3pPr marL="1371600">
              <a:lnSpc>
                <a:spcPct val="90000"/>
              </a:lnSpc>
              <a:buClr>
                <a:schemeClr val="tx1"/>
              </a:buClr>
              <a:buSzPct val="80000"/>
              <a:defRPr sz="1400"/>
            </a:lvl3pPr>
            <a:lvl4pPr marL="1828800">
              <a:lnSpc>
                <a:spcPct val="90000"/>
              </a:lnSpc>
              <a:buClr>
                <a:schemeClr val="tx1"/>
              </a:buClr>
              <a:buSzPct val="80000"/>
              <a:defRPr sz="1200"/>
            </a:lvl4pPr>
            <a:lvl5pPr marL="2286000">
              <a:lnSpc>
                <a:spcPct val="90000"/>
              </a:lnSpc>
              <a:buClr>
                <a:schemeClr val="tx1"/>
              </a:buClr>
              <a:buSzPct val="80000"/>
              <a:defRPr sz="11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2DFB03A-367B-9ADA-8071-E22871EC11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9360" y="2377440"/>
            <a:ext cx="4663440" cy="3566160"/>
          </a:xfrm>
          <a:solidFill>
            <a:schemeClr val="accent1">
              <a:lumMod val="20000"/>
              <a:lumOff val="80000"/>
            </a:schemeClr>
          </a:solidFill>
        </p:spPr>
        <p:txBody>
          <a:bodyPr lIns="365760" tIns="365760" rIns="365760" bIns="365760">
            <a:normAutofit/>
          </a:bodyPr>
          <a:lstStyle>
            <a:lvl1pPr marL="457200">
              <a:lnSpc>
                <a:spcPct val="90000"/>
              </a:lnSpc>
              <a:spcBef>
                <a:spcPts val="1400"/>
              </a:spcBef>
              <a:buClr>
                <a:schemeClr val="tx1"/>
              </a:buClr>
              <a:buSzPct val="80000"/>
              <a:defRPr sz="1800"/>
            </a:lvl1pPr>
            <a:lvl2pPr marL="914400">
              <a:lnSpc>
                <a:spcPct val="90000"/>
              </a:lnSpc>
              <a:buClr>
                <a:schemeClr val="tx1"/>
              </a:buClr>
              <a:buSzPct val="80000"/>
              <a:defRPr sz="1600"/>
            </a:lvl2pPr>
            <a:lvl3pPr marL="1371600">
              <a:lnSpc>
                <a:spcPct val="90000"/>
              </a:lnSpc>
              <a:buClr>
                <a:schemeClr val="tx1"/>
              </a:buClr>
              <a:buSzPct val="80000"/>
              <a:defRPr sz="1400"/>
            </a:lvl3pPr>
            <a:lvl4pPr marL="1828800">
              <a:lnSpc>
                <a:spcPct val="90000"/>
              </a:lnSpc>
              <a:buClr>
                <a:schemeClr val="tx1"/>
              </a:buClr>
              <a:buSzPct val="80000"/>
              <a:defRPr sz="1200"/>
            </a:lvl4pPr>
            <a:lvl5pPr marL="2286000">
              <a:lnSpc>
                <a:spcPct val="90000"/>
              </a:lnSpc>
              <a:buClr>
                <a:schemeClr val="tx1"/>
              </a:buClr>
              <a:buSzPct val="80000"/>
              <a:defRPr sz="11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6AA9E1-334B-5F8F-8A92-67DD095F78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12358-51D2-46B3-9BDE-DF29528B9454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941554B7-BB36-76F6-DD79-11088AA69E82}"/>
              </a:ext>
            </a:extLst>
          </p:cNvPr>
          <p:cNvCxnSpPr>
            <a:cxnSpLocks/>
          </p:cNvCxnSpPr>
          <p:nvPr userDrawn="1"/>
        </p:nvCxnSpPr>
        <p:spPr>
          <a:xfrm>
            <a:off x="1295400" y="822960"/>
            <a:ext cx="411480" cy="0"/>
          </a:xfrm>
          <a:prstGeom prst="line">
            <a:avLst/>
          </a:prstGeom>
          <a:ln w="889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681088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6AA9E1-334B-5F8F-8A92-67DD095F78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12358-51D2-46B3-9BDE-DF29528B945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89BC2AC2-003C-AACD-1271-F2F8FBE8FD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0160" y="1097280"/>
            <a:ext cx="5029200" cy="1828800"/>
          </a:xfrm>
        </p:spPr>
        <p:txBody>
          <a:bodyPr anchor="t" anchorCtr="0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DD758F50-A87C-F2A1-40E8-08F07081E9C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784848" y="1097280"/>
            <a:ext cx="4572000" cy="1828800"/>
          </a:xfrm>
          <a:noFill/>
        </p:spPr>
        <p:txBody>
          <a:bodyPr lIns="0" tIns="0" rIns="0" bIns="0">
            <a:normAutofit/>
          </a:bodyPr>
          <a:lstStyle>
            <a:lvl1pPr marL="457200">
              <a:spcBef>
                <a:spcPts val="1400"/>
              </a:spcBef>
              <a:buSzPct val="80000"/>
              <a:defRPr sz="1800"/>
            </a:lvl1pPr>
            <a:lvl2pPr marL="914400">
              <a:buSzPct val="80000"/>
              <a:defRPr sz="1600"/>
            </a:lvl2pPr>
            <a:lvl3pPr marL="1371600">
              <a:buSzPct val="80000"/>
              <a:defRPr sz="1400"/>
            </a:lvl3pPr>
            <a:lvl4pPr marL="1828800">
              <a:buSzPct val="80000"/>
              <a:defRPr sz="1200"/>
            </a:lvl4pPr>
            <a:lvl5pPr marL="2286000">
              <a:buSzPct val="80000"/>
              <a:defRPr sz="11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023B02AB-1DB6-AF79-E1B3-175C76BE57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80160" y="3172968"/>
            <a:ext cx="10076688" cy="3108960"/>
          </a:xfrm>
          <a:noFill/>
        </p:spPr>
        <p:txBody>
          <a:bodyPr lIns="0" tIns="0" rIns="0" bIns="0">
            <a:normAutofit/>
          </a:bodyPr>
          <a:lstStyle>
            <a:lvl1pPr marL="457200">
              <a:spcBef>
                <a:spcPts val="1400"/>
              </a:spcBef>
              <a:buSzPct val="80000"/>
              <a:defRPr sz="1800"/>
            </a:lvl1pPr>
            <a:lvl2pPr marL="914400">
              <a:buSzPct val="80000"/>
              <a:defRPr sz="1600"/>
            </a:lvl2pPr>
            <a:lvl3pPr marL="1371600">
              <a:buSzPct val="80000"/>
              <a:defRPr sz="1400"/>
            </a:lvl3pPr>
            <a:lvl4pPr marL="1828800">
              <a:buSzPct val="80000"/>
              <a:defRPr sz="1200"/>
            </a:lvl4pPr>
            <a:lvl5pPr marL="2286000">
              <a:buSzPct val="80000"/>
              <a:defRPr sz="11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C2041A78-2CBE-4D73-EF5D-E65139C79DC2}"/>
              </a:ext>
            </a:extLst>
          </p:cNvPr>
          <p:cNvCxnSpPr>
            <a:cxnSpLocks/>
          </p:cNvCxnSpPr>
          <p:nvPr userDrawn="1"/>
        </p:nvCxnSpPr>
        <p:spPr>
          <a:xfrm>
            <a:off x="1295400" y="822960"/>
            <a:ext cx="411480" cy="0"/>
          </a:xfrm>
          <a:prstGeom prst="line">
            <a:avLst/>
          </a:prstGeom>
          <a:ln w="889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227748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6AA9E1-334B-5F8F-8A92-67DD095F78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12358-51D2-46B3-9BDE-DF29528B945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89BC2AC2-003C-AACD-1271-F2F8FBE8FD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0160" y="1097280"/>
            <a:ext cx="9820656" cy="914400"/>
          </a:xfrm>
        </p:spPr>
        <p:txBody>
          <a:bodyPr anchor="t" anchorCtr="0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DD758F50-A87C-F2A1-40E8-08F07081E9C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80160" y="2377440"/>
            <a:ext cx="4572000" cy="3429000"/>
          </a:xfrm>
          <a:noFill/>
        </p:spPr>
        <p:txBody>
          <a:bodyPr lIns="0" tIns="0" rIns="0" bIns="0">
            <a:normAutofit/>
          </a:bodyPr>
          <a:lstStyle>
            <a:lvl1pPr marL="228600" indent="-228600">
              <a:lnSpc>
                <a:spcPct val="90000"/>
              </a:lnSpc>
              <a:spcBef>
                <a:spcPts val="1400"/>
              </a:spcBef>
              <a:buSzPct val="80000"/>
              <a:defRPr sz="1800" b="1"/>
            </a:lvl1pPr>
            <a:lvl2pPr marL="457200" indent="0">
              <a:lnSpc>
                <a:spcPct val="90000"/>
              </a:lnSpc>
              <a:spcBef>
                <a:spcPts val="1400"/>
              </a:spcBef>
              <a:buSzPct val="80000"/>
              <a:buNone/>
              <a:defRPr sz="1800"/>
            </a:lvl2pPr>
            <a:lvl3pPr marL="914400">
              <a:lnSpc>
                <a:spcPct val="90000"/>
              </a:lnSpc>
              <a:spcBef>
                <a:spcPts val="1400"/>
              </a:spcBef>
              <a:buSzPct val="80000"/>
              <a:defRPr sz="1800"/>
            </a:lvl3pPr>
            <a:lvl4pPr marL="914400" indent="0">
              <a:lnSpc>
                <a:spcPct val="90000"/>
              </a:lnSpc>
              <a:spcBef>
                <a:spcPts val="1400"/>
              </a:spcBef>
              <a:buSzPct val="80000"/>
              <a:buNone/>
              <a:defRPr sz="1800"/>
            </a:lvl4pPr>
            <a:lvl5pPr marL="1371600">
              <a:lnSpc>
                <a:spcPct val="90000"/>
              </a:lnSpc>
              <a:spcBef>
                <a:spcPts val="1400"/>
              </a:spcBef>
              <a:buSzPct val="80000"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023B02AB-1DB6-AF79-E1B3-175C76BE57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27064" y="2377440"/>
            <a:ext cx="4645152" cy="3429000"/>
          </a:xfrm>
          <a:noFill/>
        </p:spPr>
        <p:txBody>
          <a:bodyPr lIns="0" tIns="0" rIns="0" bIns="0">
            <a:normAutofit/>
          </a:bodyPr>
          <a:lstStyle>
            <a:lvl1pPr marL="457200">
              <a:spcBef>
                <a:spcPts val="1400"/>
              </a:spcBef>
              <a:buSzPct val="80000"/>
              <a:defRPr sz="1800"/>
            </a:lvl1pPr>
            <a:lvl2pPr marL="914400">
              <a:buSzPct val="80000"/>
              <a:defRPr sz="1800"/>
            </a:lvl2pPr>
            <a:lvl3pPr marL="1371600">
              <a:buSzPct val="80000"/>
              <a:defRPr sz="1800"/>
            </a:lvl3pPr>
            <a:lvl4pPr marL="1828800">
              <a:buSzPct val="80000"/>
              <a:defRPr sz="1800"/>
            </a:lvl4pPr>
            <a:lvl5pPr marL="2286000">
              <a:buSzPct val="80000"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C2041A78-2CBE-4D73-EF5D-E65139C79DC2}"/>
              </a:ext>
            </a:extLst>
          </p:cNvPr>
          <p:cNvCxnSpPr>
            <a:cxnSpLocks/>
          </p:cNvCxnSpPr>
          <p:nvPr userDrawn="1"/>
        </p:nvCxnSpPr>
        <p:spPr>
          <a:xfrm>
            <a:off x="1295400" y="822960"/>
            <a:ext cx="411480" cy="0"/>
          </a:xfrm>
          <a:prstGeom prst="line">
            <a:avLst/>
          </a:prstGeom>
          <a:ln w="889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124241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1AF200-E81F-A326-0EDB-4B93C71D9B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12358-51D2-46B3-9BDE-DF29528B945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A659BA83-0C6E-2A70-AED3-E386CABE65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0160" y="1097280"/>
            <a:ext cx="9601200" cy="914400"/>
          </a:xfrm>
        </p:spPr>
        <p:txBody>
          <a:bodyPr anchor="t" anchorCtr="0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able Placeholder 7">
            <a:extLst>
              <a:ext uri="{FF2B5EF4-FFF2-40B4-BE49-F238E27FC236}">
                <a16:creationId xmlns:a16="http://schemas.microsoft.com/office/drawing/2014/main" id="{0CEAFE70-86D3-8690-31CA-F9A1FBA494D0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1280160" y="2377440"/>
            <a:ext cx="9619488" cy="34290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table</a:t>
            </a:r>
            <a:endParaRPr lang="en-US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5D612406-06E6-DCE4-7F2F-D98836A802A6}"/>
              </a:ext>
            </a:extLst>
          </p:cNvPr>
          <p:cNvCxnSpPr>
            <a:cxnSpLocks/>
          </p:cNvCxnSpPr>
          <p:nvPr userDrawn="1"/>
        </p:nvCxnSpPr>
        <p:spPr>
          <a:xfrm>
            <a:off x="1295400" y="822960"/>
            <a:ext cx="411480" cy="0"/>
          </a:xfrm>
          <a:prstGeom prst="line">
            <a:avLst/>
          </a:prstGeom>
          <a:ln w="889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258893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40C44A-93E6-6C58-5E88-AFDC594EC2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0160" y="1097280"/>
            <a:ext cx="9821955" cy="914400"/>
          </a:xfrm>
        </p:spPr>
        <p:txBody>
          <a:bodyPr anchor="t" anchorCtr="0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813049-5F46-053E-6279-8183259649A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80160" y="2377440"/>
            <a:ext cx="4663440" cy="3566160"/>
          </a:xfrm>
          <a:solidFill>
            <a:schemeClr val="accent4"/>
          </a:solidFill>
        </p:spPr>
        <p:txBody>
          <a:bodyPr lIns="365760" tIns="365760" rIns="365760" bIns="365760">
            <a:normAutofit/>
          </a:bodyPr>
          <a:lstStyle>
            <a:lvl1pPr marL="457200">
              <a:spcBef>
                <a:spcPts val="1400"/>
              </a:spcBef>
              <a:buClr>
                <a:schemeClr val="tx1"/>
              </a:buClr>
              <a:buSzPct val="80000"/>
              <a:defRPr sz="1800"/>
            </a:lvl1pPr>
            <a:lvl2pPr marL="914400">
              <a:buClr>
                <a:schemeClr val="tx1"/>
              </a:buClr>
              <a:buSzPct val="80000"/>
              <a:defRPr sz="1600"/>
            </a:lvl2pPr>
            <a:lvl3pPr marL="1371600">
              <a:buClr>
                <a:schemeClr val="tx1"/>
              </a:buClr>
              <a:buSzPct val="80000"/>
              <a:defRPr sz="1400"/>
            </a:lvl3pPr>
            <a:lvl4pPr marL="1828800">
              <a:buClr>
                <a:schemeClr val="tx1"/>
              </a:buClr>
              <a:buSzPct val="80000"/>
              <a:defRPr sz="1200"/>
            </a:lvl4pPr>
            <a:lvl5pPr marL="2286000">
              <a:buClr>
                <a:schemeClr val="tx1"/>
              </a:buClr>
              <a:buSzPct val="80000"/>
              <a:defRPr sz="11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2DFB03A-367B-9ADA-8071-E22871EC11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9360" y="2377440"/>
            <a:ext cx="4663440" cy="3566160"/>
          </a:xfrm>
          <a:solidFill>
            <a:schemeClr val="accent4"/>
          </a:solidFill>
        </p:spPr>
        <p:txBody>
          <a:bodyPr lIns="365760" tIns="365760" rIns="365760" bIns="365760">
            <a:normAutofit/>
          </a:bodyPr>
          <a:lstStyle>
            <a:lvl1pPr marL="457200">
              <a:spcBef>
                <a:spcPts val="1400"/>
              </a:spcBef>
              <a:buClr>
                <a:schemeClr val="tx1"/>
              </a:buClr>
              <a:buSzPct val="80000"/>
              <a:defRPr sz="1800" cap="all" baseline="0"/>
            </a:lvl1pPr>
            <a:lvl2pPr marL="914400">
              <a:buClr>
                <a:schemeClr val="tx1"/>
              </a:buClr>
              <a:buSzPct val="80000"/>
              <a:defRPr sz="1600"/>
            </a:lvl2pPr>
            <a:lvl3pPr marL="1371600">
              <a:buClr>
                <a:schemeClr val="tx1"/>
              </a:buClr>
              <a:buSzPct val="80000"/>
              <a:defRPr sz="1400"/>
            </a:lvl3pPr>
            <a:lvl4pPr marL="1828800">
              <a:buClr>
                <a:schemeClr val="tx1"/>
              </a:buClr>
              <a:buSzPct val="80000"/>
              <a:defRPr sz="1200"/>
            </a:lvl4pPr>
            <a:lvl5pPr marL="2286000">
              <a:buClr>
                <a:schemeClr val="tx1"/>
              </a:buClr>
              <a:buSzPct val="80000"/>
              <a:defRPr sz="11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6AA9E1-334B-5F8F-8A92-67DD095F78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12358-51D2-46B3-9BDE-DF29528B9454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941554B7-BB36-76F6-DD79-11088AA69E82}"/>
              </a:ext>
            </a:extLst>
          </p:cNvPr>
          <p:cNvCxnSpPr>
            <a:cxnSpLocks/>
          </p:cNvCxnSpPr>
          <p:nvPr userDrawn="1"/>
        </p:nvCxnSpPr>
        <p:spPr>
          <a:xfrm>
            <a:off x="1295400" y="822960"/>
            <a:ext cx="411480" cy="0"/>
          </a:xfrm>
          <a:prstGeom prst="line">
            <a:avLst/>
          </a:prstGeom>
          <a:ln w="889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533962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losing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15">
            <a:extLst>
              <a:ext uri="{FF2B5EF4-FFF2-40B4-BE49-F238E27FC236}">
                <a16:creationId xmlns:a16="http://schemas.microsoft.com/office/drawing/2014/main" id="{ABAFD431-F46D-3701-6A51-738ADAF3A5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3163824"/>
            <a:ext cx="10515600" cy="2322576"/>
          </a:xfrm>
          <a:prstGeom prst="rect">
            <a:avLst/>
          </a:prstGeom>
          <a:noFill/>
        </p:spPr>
        <p:txBody>
          <a:bodyPr wrap="square" bIns="0" anchor="ctr">
            <a:noAutofit/>
          </a:bodyPr>
          <a:lstStyle>
            <a:lvl1pPr algn="ctr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CAFD788D-D699-2BA7-3637-AA3B48C0908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953000" y="548640"/>
            <a:ext cx="2286000" cy="2286000"/>
          </a:xfrm>
          <a:prstGeom prst="ellipse">
            <a:avLst/>
          </a:prstGeom>
        </p:spPr>
        <p:txBody>
          <a:bodyPr anchor="t"/>
          <a:lstStyle>
            <a:lvl1pPr marL="0" indent="0" algn="ctr">
              <a:buNone/>
              <a:defRPr sz="1050"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7808A0C0-A02B-D1C7-6DE5-CA25624AD099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72768" y="6044184"/>
            <a:ext cx="9116568" cy="365760"/>
          </a:xfrm>
        </p:spPr>
        <p:txBody>
          <a:bodyPr anchor="t"/>
          <a:lstStyle>
            <a:lvl1pPr marL="0" indent="0" algn="ctr">
              <a:lnSpc>
                <a:spcPct val="90000"/>
              </a:lnSpc>
              <a:spcBef>
                <a:spcPts val="0"/>
              </a:spcBef>
              <a:buNone/>
              <a:defRPr sz="2400" cap="all" baseline="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ECE7D81-1954-1B1F-C0AC-21C85AFD3C1E}"/>
              </a:ext>
            </a:extLst>
          </p:cNvPr>
          <p:cNvSpPr/>
          <p:nvPr userDrawn="1"/>
        </p:nvSpPr>
        <p:spPr>
          <a:xfrm>
            <a:off x="5891213" y="5628222"/>
            <a:ext cx="409575" cy="8830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91105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198F9AA-2C87-421D-97C1-B4248DFDC2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0" y="609600"/>
            <a:ext cx="9821955" cy="1256118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98FC63-C8D2-4CE6-A3F1-EE8ED24590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95400" y="1855945"/>
            <a:ext cx="9821955" cy="435133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1" name="Slide Number Placeholder 20">
            <a:extLst>
              <a:ext uri="{FF2B5EF4-FFF2-40B4-BE49-F238E27FC236}">
                <a16:creationId xmlns:a16="http://schemas.microsoft.com/office/drawing/2014/main" id="{78A08F60-CEF1-832D-D403-282EA76CBEF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20624" y="6019801"/>
            <a:ext cx="457200" cy="18415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ctr">
              <a:defRPr sz="1200" cap="all" spc="200" baseline="0">
                <a:solidFill>
                  <a:schemeClr val="accent1"/>
                </a:solidFill>
                <a:latin typeface="Posterama" panose="020B0504020200020000" pitchFamily="34" charset="0"/>
              </a:defRPr>
            </a:lvl1pPr>
          </a:lstStyle>
          <a:p>
            <a:fld id="{75DF2D63-3FF5-D547-96B9-BE9CCD1ABA5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83539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74" r:id="rId3"/>
    <p:sldLayoutId id="2147483675" r:id="rId4"/>
    <p:sldLayoutId id="2147483664" r:id="rId5"/>
    <p:sldLayoutId id="2147483676" r:id="rId6"/>
    <p:sldLayoutId id="2147483677" r:id="rId7"/>
    <p:sldLayoutId id="2147483681" r:id="rId8"/>
    <p:sldLayoutId id="2147483682" r:id="rId9"/>
    <p:sldLayoutId id="2147483683" r:id="rId10"/>
    <p:sldLayoutId id="2147483680" r:id="rId11"/>
    <p:sldLayoutId id="2147483684" r:id="rId12"/>
    <p:sldLayoutId id="2147483673" r:id="rId13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kern="1200" cap="all" spc="300" baseline="0">
          <a:solidFill>
            <a:schemeClr val="tx1"/>
          </a:solidFill>
          <a:latin typeface="+mj-lt"/>
          <a:ea typeface="+mj-ea"/>
          <a:cs typeface="Posterama" panose="020B0504020200020000" pitchFamily="34" charset="0"/>
        </a:defRPr>
      </a:lvl1pPr>
    </p:titleStyle>
    <p:bodyStyle>
      <a:lvl1pPr marL="228600" indent="-4572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1"/>
        </a:buClr>
        <a:buFont typeface="Courier New" panose="02070309020205020404" pitchFamily="49" charset="0"/>
        <a:buChar char="o"/>
        <a:defRPr sz="2400" b="0" i="0" kern="1200" cap="none" baseline="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457200" algn="l" defTabSz="914400" rtl="0" eaLnBrk="1" latinLnBrk="0" hangingPunct="1">
        <a:lnSpc>
          <a:spcPct val="100000"/>
        </a:lnSpc>
        <a:spcBef>
          <a:spcPts val="500"/>
        </a:spcBef>
        <a:buClr>
          <a:schemeClr val="accent1"/>
        </a:buClr>
        <a:buFont typeface="Courier New" panose="02070309020205020404" pitchFamily="49" charset="0"/>
        <a:buChar char="o"/>
        <a:defRPr sz="2000" b="0" i="0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457200" algn="l" defTabSz="914400" rtl="0" eaLnBrk="1" latinLnBrk="0" hangingPunct="1">
        <a:lnSpc>
          <a:spcPct val="100000"/>
        </a:lnSpc>
        <a:spcBef>
          <a:spcPts val="500"/>
        </a:spcBef>
        <a:buClr>
          <a:schemeClr val="accent1"/>
        </a:buClr>
        <a:buFont typeface="Courier New" panose="02070309020205020404" pitchFamily="49" charset="0"/>
        <a:buChar char="o"/>
        <a:defRPr sz="1800" b="0" i="0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457200" algn="l" defTabSz="914400" rtl="0" eaLnBrk="1" latinLnBrk="0" hangingPunct="1">
        <a:lnSpc>
          <a:spcPct val="100000"/>
        </a:lnSpc>
        <a:spcBef>
          <a:spcPts val="500"/>
        </a:spcBef>
        <a:buClr>
          <a:schemeClr val="accent1"/>
        </a:buClr>
        <a:buFont typeface="Courier New" panose="02070309020205020404" pitchFamily="49" charset="0"/>
        <a:buChar char="o"/>
        <a:defRPr sz="1600" b="0" i="0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457200" algn="l" defTabSz="914400" rtl="0" eaLnBrk="1" latinLnBrk="0" hangingPunct="1">
        <a:lnSpc>
          <a:spcPct val="100000"/>
        </a:lnSpc>
        <a:spcBef>
          <a:spcPts val="500"/>
        </a:spcBef>
        <a:buClr>
          <a:schemeClr val="accent1"/>
        </a:buClr>
        <a:buFont typeface="Courier New" panose="02070309020205020404" pitchFamily="49" charset="0"/>
        <a:buChar char="o"/>
        <a:defRPr sz="1400" b="0" i="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  <p15:guide id="3" pos="240">
          <p15:clr>
            <a:srgbClr val="547EBF"/>
          </p15:clr>
        </p15:guide>
        <p15:guide id="4" orient="horz" pos="240">
          <p15:clr>
            <a:srgbClr val="547EBF"/>
          </p15:clr>
        </p15:guide>
        <p15:guide id="5" pos="7440">
          <p15:clr>
            <a:srgbClr val="547EBF"/>
          </p15:clr>
        </p15:guide>
        <p15:guide id="6" orient="horz" pos="4080">
          <p15:clr>
            <a:srgbClr val="547EBF"/>
          </p15:clr>
        </p15:guide>
        <p15:guide id="7" pos="3960">
          <p15:clr>
            <a:srgbClr val="547EBF"/>
          </p15:clr>
        </p15:guide>
        <p15:guide id="8" pos="3720">
          <p15:clr>
            <a:srgbClr val="547EBF"/>
          </p15:clr>
        </p15:guide>
        <p15:guide id="9" pos="2112">
          <p15:clr>
            <a:srgbClr val="547EBF"/>
          </p15:clr>
        </p15:guide>
        <p15:guide id="10" pos="1848">
          <p15:clr>
            <a:srgbClr val="547EBF"/>
          </p15:clr>
        </p15:guide>
        <p15:guide id="11" pos="5568">
          <p15:clr>
            <a:srgbClr val="547EBF"/>
          </p15:clr>
        </p15:guide>
        <p15:guide id="12" pos="5832">
          <p15:clr>
            <a:srgbClr val="547EBF"/>
          </p15:clr>
        </p15:guide>
        <p15:guide id="13" pos="4968">
          <p15:clr>
            <a:srgbClr val="9FCC3B"/>
          </p15:clr>
        </p15:guide>
        <p15:guide id="14" pos="5208">
          <p15:clr>
            <a:srgbClr val="9FCC3B"/>
          </p15:clr>
        </p15:guide>
        <p15:guide id="15" pos="2712">
          <p15:clr>
            <a:srgbClr val="9FCC3B"/>
          </p15:clr>
        </p15:guide>
        <p15:guide id="16" pos="2472">
          <p15:clr>
            <a:srgbClr val="9FCC3B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30.png"/><Relationship Id="rId5" Type="http://schemas.openxmlformats.org/officeDocument/2006/relationships/image" Target="../media/image29.jpeg"/><Relationship Id="rId4" Type="http://schemas.openxmlformats.org/officeDocument/2006/relationships/image" Target="../media/image2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3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8.png"/><Relationship Id="rId4" Type="http://schemas.openxmlformats.org/officeDocument/2006/relationships/image" Target="../media/image3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2.jpeg"/><Relationship Id="rId4" Type="http://schemas.openxmlformats.org/officeDocument/2006/relationships/image" Target="../media/image4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image" Target="../media/image48.png"/><Relationship Id="rId7" Type="http://schemas.openxmlformats.org/officeDocument/2006/relationships/image" Target="../media/image52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7" Type="http://schemas.openxmlformats.org/officeDocument/2006/relationships/image" Target="../media/image64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3.png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463CB3-2956-E8D2-C23D-A3BAA7295D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78408" y="1406951"/>
            <a:ext cx="10241280" cy="2286000"/>
          </a:xfrm>
          <a:noFill/>
        </p:spPr>
        <p:txBody>
          <a:bodyPr anchor="b" anchorCtr="0"/>
          <a:lstStyle/>
          <a:p>
            <a:pPr algn="ctr"/>
            <a:r>
              <a:rPr lang="hy-AM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Հեղուկ բյուրեղային նանոհամակարգեր </a:t>
            </a:r>
            <a:br>
              <a:rPr lang="hy-AM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hy-AM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առաջադեմ օպտոէլեկտրոնիկայի համար</a:t>
            </a:r>
            <a:endParaRPr lang="hy-AM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EECEBD4-35BF-26BB-D438-DA43EBD5EE8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072640" y="4458878"/>
            <a:ext cx="8202576" cy="1020046"/>
          </a:xfrm>
          <a:noFill/>
        </p:spPr>
        <p:txBody>
          <a:bodyPr>
            <a:normAutofit fontScale="70000" lnSpcReduction="20000"/>
          </a:bodyPr>
          <a:lstStyle/>
          <a:p>
            <a:r>
              <a:rPr lang="hy-AM" sz="3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ՀԵՐՄԻՆԵ ՂԱՐԱԳՈՒԼՅԱՆ</a:t>
            </a:r>
            <a:endParaRPr lang="en-US" sz="3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hy-AM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ՀԵՂՈՒԿ ԲՅՈՒՐԵՂԱՅԻՆ ՆԱՆՈՀԱՄԱԿԱՐԳԵՐԻ ԳԻՏԱԿԱՆ ԽՈՒՄԲ</a:t>
            </a:r>
          </a:p>
          <a:p>
            <a:r>
              <a:rPr lang="hy-AM" sz="2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Ա․Բ․ ՆԱԼԲԱՆԴՅԱՆԻ ԱՆՎԱՆ ՔԻՄԻԱԿԱՆ ՖԻԶԻԿԱՅԻ ԻՆՍՏԻՏՈՒՏ</a:t>
            </a:r>
            <a:endParaRPr lang="ru-RU" sz="24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b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46F707B-DBF8-4AA7-89F9-A7EE0402B61D}"/>
              </a:ext>
            </a:extLst>
          </p:cNvPr>
          <p:cNvSpPr txBox="1"/>
          <p:nvPr/>
        </p:nvSpPr>
        <p:spPr>
          <a:xfrm>
            <a:off x="5216137" y="6155893"/>
            <a:ext cx="206135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hy-AM" b="1" dirty="0">
                <a:latin typeface="Sylfaen" panose="010A0502050306030303" pitchFamily="18" charset="0"/>
              </a:rPr>
              <a:t>ԴԻԼԻՋԱՆ</a:t>
            </a:r>
            <a:r>
              <a:rPr lang="en-US" b="1" dirty="0"/>
              <a:t> 2026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9C58C82-FAB0-47D0-B4B0-11BEB22806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5392" y="771945"/>
            <a:ext cx="1733863" cy="1726157"/>
          </a:xfrm>
          <a:prstGeom prst="rect">
            <a:avLst/>
          </a:prstGeom>
        </p:spPr>
      </p:pic>
      <p:pic>
        <p:nvPicPr>
          <p:cNvPr id="11" name="Picture 2" descr="Գլխավոր | ichph.am">
            <a:extLst>
              <a:ext uri="{FF2B5EF4-FFF2-40B4-BE49-F238E27FC236}">
                <a16:creationId xmlns:a16="http://schemas.microsoft.com/office/drawing/2014/main" id="{5708A0A4-8793-403E-97B9-E0F1E8C239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97029" y="740233"/>
            <a:ext cx="1789579" cy="1789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5EF02A19-4DCB-46D4-BDA9-87D1F8EC6B3D}"/>
              </a:ext>
            </a:extLst>
          </p:cNvPr>
          <p:cNvSpPr txBox="1"/>
          <p:nvPr/>
        </p:nvSpPr>
        <p:spPr>
          <a:xfrm>
            <a:off x="2712271" y="936405"/>
            <a:ext cx="6884757" cy="10002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hy-AM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ՀՀ ԿԳՄՍՆ Բարձրագույն կրթության և գիտության կոմիտեի</a:t>
            </a:r>
          </a:p>
          <a:p>
            <a:pPr algn="ctr"/>
            <a:r>
              <a:rPr lang="hy-AM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ԳԻՏԱԿԱՆ ՍՏՈՐԱԲԱԺԱՆՈՒՄՆԵՐԻ ԱՄՐԱՊՆԴՄԱՆ ԾՐԱԳԻՐ - 2024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27CABD0-6CD5-45C9-96D6-CF6A768238C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5716" y="5478923"/>
            <a:ext cx="1035130" cy="128845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D0695C7-9DF9-4271-82DB-D0678AB813D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97028" y="5600693"/>
            <a:ext cx="2462998" cy="1166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51953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id="{979C3824-06C9-4748-95D6-2803D161A125}"/>
              </a:ext>
            </a:extLst>
          </p:cNvPr>
          <p:cNvSpPr txBox="1">
            <a:spLocks/>
          </p:cNvSpPr>
          <p:nvPr/>
        </p:nvSpPr>
        <p:spPr>
          <a:xfrm>
            <a:off x="11735888" y="52488"/>
            <a:ext cx="456112" cy="50369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0040C9DA-D042-4141-94A7-465E85D444E3}" type="slidenum">
              <a:rPr lang="ru-RU" b="1" smtClean="0">
                <a:solidFill>
                  <a:srgbClr val="415E77"/>
                </a:solidFill>
                <a:latin typeface="GHEA Grapalat" panose="02000506050000020003" pitchFamily="50" charset="0"/>
              </a:rPr>
              <a:pPr>
                <a:defRPr/>
              </a:pPr>
              <a:t>2</a:t>
            </a:fld>
            <a:endParaRPr lang="ru-RU" b="1" dirty="0">
              <a:solidFill>
                <a:srgbClr val="415E77"/>
              </a:solidFill>
              <a:latin typeface="GHEA Grapalat" panose="02000506050000020003" pitchFamily="50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5D49922-2948-4684-A09B-17812DB7152C}"/>
              </a:ext>
            </a:extLst>
          </p:cNvPr>
          <p:cNvSpPr txBox="1"/>
          <p:nvPr/>
        </p:nvSpPr>
        <p:spPr>
          <a:xfrm>
            <a:off x="3394533" y="794047"/>
            <a:ext cx="5129360" cy="6832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hy-AM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Դրամաշնորհի պայմանները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hy-AM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hy-AM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Գիտական խումբը</a:t>
            </a:r>
            <a:endParaRPr lang="en-US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hy-AM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hy-AM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Թեմայի նպատակը</a:t>
            </a:r>
            <a:r>
              <a:rPr 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</a:t>
            </a:r>
          </a:p>
          <a:p>
            <a:pPr marL="0" indent="0">
              <a:buNone/>
            </a:pPr>
            <a:r>
              <a:rPr 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hy-AM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Կատարված աշխատանքները</a:t>
            </a:r>
            <a:endParaRPr lang="en-US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hy-AM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hy-AM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Ստացված արդյունքները</a:t>
            </a:r>
            <a:endParaRPr lang="en-US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hy-AM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hy-AM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Հրապարակումներ</a:t>
            </a:r>
            <a:endParaRPr lang="en-US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hy-AM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hy-AM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Մասնակցություն գիտաժողովներին</a:t>
            </a:r>
            <a:endParaRPr lang="en-US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hy-AM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hy-AM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Համագործակցություն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hy-AM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hy-AM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Ֆինանսական հաշվետվություն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hy-AM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hy-AM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Վերապատրաստում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hy-AM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4314028D-13AD-45BD-9360-A01CD0F2B053}"/>
              </a:ext>
            </a:extLst>
          </p:cNvPr>
          <p:cNvSpPr txBox="1">
            <a:spLocks/>
          </p:cNvSpPr>
          <p:nvPr/>
        </p:nvSpPr>
        <p:spPr>
          <a:xfrm>
            <a:off x="2443113" y="232585"/>
            <a:ext cx="5541390" cy="64718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 cap="all" spc="300" baseline="0">
                <a:solidFill>
                  <a:schemeClr val="tx1"/>
                </a:solidFill>
                <a:latin typeface="+mj-lt"/>
                <a:ea typeface="+mj-ea"/>
                <a:cs typeface="Posterama" panose="020B0504020200020000" pitchFamily="34" charset="0"/>
              </a:defRPr>
            </a:lvl1pPr>
          </a:lstStyle>
          <a:p>
            <a:r>
              <a:rPr lang="hy-AM" b="1" i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Բովանդակություն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BC10156F-C8B9-4850-85F3-6483D99B5D7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636" b="8572"/>
          <a:stretch/>
        </p:blipFill>
        <p:spPr>
          <a:xfrm>
            <a:off x="341831" y="3085594"/>
            <a:ext cx="2758705" cy="17699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08664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id="{979C3824-06C9-4748-95D6-2803D161A125}"/>
              </a:ext>
            </a:extLst>
          </p:cNvPr>
          <p:cNvSpPr txBox="1">
            <a:spLocks/>
          </p:cNvSpPr>
          <p:nvPr/>
        </p:nvSpPr>
        <p:spPr>
          <a:xfrm>
            <a:off x="11735888" y="52488"/>
            <a:ext cx="456112" cy="50369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0040C9DA-D042-4141-94A7-465E85D444E3}" type="slidenum">
              <a:rPr lang="ru-RU" b="1" smtClean="0">
                <a:solidFill>
                  <a:srgbClr val="415E77"/>
                </a:solidFill>
                <a:latin typeface="GHEA Grapalat" panose="02000506050000020003" pitchFamily="50" charset="0"/>
              </a:rPr>
              <a:pPr>
                <a:defRPr/>
              </a:pPr>
              <a:t>3</a:t>
            </a:fld>
            <a:endParaRPr lang="ru-RU" b="1" dirty="0">
              <a:solidFill>
                <a:srgbClr val="415E77"/>
              </a:solidFill>
              <a:latin typeface="GHEA Grapalat" panose="02000506050000020003" pitchFamily="50" charset="0"/>
            </a:endParaRP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79F59F16-A668-4490-9005-7FC3E17CDD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67699" y="430547"/>
            <a:ext cx="6069290" cy="647187"/>
          </a:xfrm>
        </p:spPr>
        <p:txBody>
          <a:bodyPr>
            <a:noAutofit/>
          </a:bodyPr>
          <a:lstStyle/>
          <a:p>
            <a:r>
              <a:rPr lang="hy-AM" b="1" i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Պայմանները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5D49922-2948-4684-A09B-17812DB7152C}"/>
              </a:ext>
            </a:extLst>
          </p:cNvPr>
          <p:cNvSpPr txBox="1"/>
          <p:nvPr/>
        </p:nvSpPr>
        <p:spPr>
          <a:xfrm>
            <a:off x="1218414" y="1627463"/>
            <a:ext cx="10357701" cy="19082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hy-AM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Բյուջեն՝</a:t>
            </a:r>
            <a:r>
              <a:rPr lang="hy-AM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176</a:t>
            </a:r>
            <a:r>
              <a:rPr lang="hy-AM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մլն ՀՀ դրամ</a:t>
            </a:r>
          </a:p>
          <a:p>
            <a:endParaRPr lang="hy-AM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hy-AM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Տևողությունը՝   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60</a:t>
            </a:r>
            <a:r>
              <a:rPr lang="hy-AM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ամիս</a:t>
            </a:r>
          </a:p>
          <a:p>
            <a:r>
              <a:rPr lang="hy-AM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</a:t>
            </a:r>
          </a:p>
          <a:p>
            <a:r>
              <a:rPr lang="hy-AM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Խմբի անդամների քանակը՝  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7, </a:t>
            </a:r>
            <a:r>
              <a:rPr lang="hy-AM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y-AM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որից 3 գիտ․թեկնածու, 2 մագիստրոս, 2 բակալավր </a:t>
            </a:r>
          </a:p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7640AC2-2536-4730-A902-D200AFD5C0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9179" y="4085407"/>
            <a:ext cx="3213165" cy="2544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65326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id="{979C3824-06C9-4748-95D6-2803D161A125}"/>
              </a:ext>
            </a:extLst>
          </p:cNvPr>
          <p:cNvSpPr txBox="1">
            <a:spLocks/>
          </p:cNvSpPr>
          <p:nvPr/>
        </p:nvSpPr>
        <p:spPr>
          <a:xfrm>
            <a:off x="11735888" y="52488"/>
            <a:ext cx="456112" cy="50369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0040C9DA-D042-4141-94A7-465E85D444E3}" type="slidenum">
              <a:rPr lang="ru-RU" b="1" smtClean="0">
                <a:solidFill>
                  <a:srgbClr val="415E77"/>
                </a:solidFill>
                <a:latin typeface="GHEA Grapalat" panose="02000506050000020003" pitchFamily="50" charset="0"/>
              </a:rPr>
              <a:pPr>
                <a:defRPr/>
              </a:pPr>
              <a:t>4</a:t>
            </a:fld>
            <a:endParaRPr lang="ru-RU" b="1" dirty="0">
              <a:solidFill>
                <a:srgbClr val="415E77"/>
              </a:solidFill>
              <a:latin typeface="GHEA Grapalat" panose="02000506050000020003" pitchFamily="50" charset="0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AEFA643E-68E1-436F-BB50-1704A8BDFEA0}"/>
              </a:ext>
            </a:extLst>
          </p:cNvPr>
          <p:cNvSpPr txBox="1">
            <a:spLocks/>
          </p:cNvSpPr>
          <p:nvPr/>
        </p:nvSpPr>
        <p:spPr>
          <a:xfrm>
            <a:off x="1753384" y="304333"/>
            <a:ext cx="7466029" cy="693549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 cap="all" spc="300" baseline="0">
                <a:solidFill>
                  <a:schemeClr val="tx1"/>
                </a:solidFill>
                <a:latin typeface="+mj-lt"/>
                <a:ea typeface="+mj-ea"/>
                <a:cs typeface="Posterama" panose="020B0504020200020000" pitchFamily="34" charset="0"/>
              </a:defRPr>
            </a:lvl1pPr>
          </a:lstStyle>
          <a:p>
            <a:r>
              <a:rPr lang="hy-AM" b="1" i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Դրամաշնորհի անդամները</a:t>
            </a:r>
            <a:br>
              <a:rPr lang="en-US" b="1" i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dirty="0">
              <a:solidFill>
                <a:srgbClr val="002060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F172F79-C0B5-48C6-AF5F-E0AD3B7B4B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35088" y="3776832"/>
            <a:ext cx="5033834" cy="273075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AD9E59D-F68D-4FC2-A29B-B17316B7EDE9}"/>
              </a:ext>
            </a:extLst>
          </p:cNvPr>
          <p:cNvSpPr txBox="1"/>
          <p:nvPr/>
        </p:nvSpPr>
        <p:spPr>
          <a:xfrm>
            <a:off x="8446337" y="2711837"/>
            <a:ext cx="354212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i="1" dirty="0">
                <a:solidFill>
                  <a:schemeClr val="accent1">
                    <a:lumMod val="50000"/>
                  </a:schemeClr>
                </a:solidFill>
              </a:rPr>
              <a:t>https://ichph.am/laboratories/lcd/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4DEF9843-D66E-475F-BFFE-6A81A3BD2D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97286" y="802254"/>
            <a:ext cx="1444877" cy="179847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7E34028-EFF9-4137-B43A-038FC49DE64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4427" y="997883"/>
            <a:ext cx="6190661" cy="3451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46651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id="{979C3824-06C9-4748-95D6-2803D161A125}"/>
              </a:ext>
            </a:extLst>
          </p:cNvPr>
          <p:cNvSpPr txBox="1">
            <a:spLocks/>
          </p:cNvSpPr>
          <p:nvPr/>
        </p:nvSpPr>
        <p:spPr>
          <a:xfrm>
            <a:off x="11735888" y="52488"/>
            <a:ext cx="456112" cy="50369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0040C9DA-D042-4141-94A7-465E85D444E3}" type="slidenum">
              <a:rPr lang="ru-RU" b="1" smtClean="0">
                <a:solidFill>
                  <a:srgbClr val="415E77"/>
                </a:solidFill>
                <a:latin typeface="GHEA Grapalat" panose="02000506050000020003" pitchFamily="50" charset="0"/>
              </a:rPr>
              <a:pPr>
                <a:defRPr/>
              </a:pPr>
              <a:t>5</a:t>
            </a:fld>
            <a:endParaRPr lang="ru-RU" b="1" dirty="0">
              <a:solidFill>
                <a:srgbClr val="415E77"/>
              </a:solidFill>
              <a:latin typeface="GHEA Grapalat" panose="02000506050000020003" pitchFamily="50" charset="0"/>
            </a:endParaRP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79F59F16-A668-4490-9005-7FC3E17CDD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26215" y="401709"/>
            <a:ext cx="8011212" cy="647187"/>
          </a:xfrm>
        </p:spPr>
        <p:txBody>
          <a:bodyPr>
            <a:noAutofit/>
          </a:bodyPr>
          <a:lstStyle/>
          <a:p>
            <a:r>
              <a:rPr lang="hy-AM" b="1" i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Միջազգային գործընկեր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5D49922-2948-4684-A09B-17812DB7152C}"/>
              </a:ext>
            </a:extLst>
          </p:cNvPr>
          <p:cNvSpPr txBox="1"/>
          <p:nvPr/>
        </p:nvSpPr>
        <p:spPr>
          <a:xfrm>
            <a:off x="2973072" y="1827956"/>
            <a:ext cx="8103423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hy-AM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Լեհաստանի գիտությունների ակադեմիայի 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hy-AM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Հիմնարար տեխնոլոգիական հետազոտությունների ինստիտուտի</a:t>
            </a:r>
          </a:p>
          <a:p>
            <a:r>
              <a:rPr lang="hy-AM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Խելացի նյութերի և նանոտեխնոլոգիաների լաբորատորիայի 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hy-AM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պրոֆեսոր </a:t>
            </a:r>
            <a:r>
              <a:rPr lang="hy-AM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Ջեմուա Նվաջի</a:t>
            </a:r>
            <a:endParaRPr lang="en-US" b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569849-6EA3-4691-8599-CBABD89CF1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525" y="1173799"/>
            <a:ext cx="2670279" cy="267027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1EC2B05-40BD-4921-B02D-8BB799A56C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70876" y="4048389"/>
            <a:ext cx="3126613" cy="1560559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3669B50-CC81-4EBD-9C64-5A10788D8944}"/>
              </a:ext>
            </a:extLst>
          </p:cNvPr>
          <p:cNvSpPr txBox="1"/>
          <p:nvPr/>
        </p:nvSpPr>
        <p:spPr>
          <a:xfrm>
            <a:off x="1630837" y="4597626"/>
            <a:ext cx="6586979" cy="12926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hy-AM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Մոսկվայի ֆիզիկատեխնիկական ինստիտուտի Ֆոտոնիկայի և երկչափ նյութերի կենտրոնի</a:t>
            </a:r>
          </a:p>
          <a:p>
            <a:pPr>
              <a:spcBef>
                <a:spcPct val="0"/>
              </a:spcBef>
            </a:pPr>
            <a:r>
              <a:rPr lang="hy-AM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դոցենտ, առաջատար գիտաշխատող </a:t>
            </a:r>
            <a:r>
              <a:rPr lang="hy-AM" alt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Դավիթ Ղազարյան</a:t>
            </a:r>
            <a:endParaRPr lang="en-US" alt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hy-AM" alt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23934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id="{979C3824-06C9-4748-95D6-2803D161A125}"/>
              </a:ext>
            </a:extLst>
          </p:cNvPr>
          <p:cNvSpPr txBox="1">
            <a:spLocks/>
          </p:cNvSpPr>
          <p:nvPr/>
        </p:nvSpPr>
        <p:spPr>
          <a:xfrm>
            <a:off x="11735888" y="52488"/>
            <a:ext cx="456112" cy="50369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0040C9DA-D042-4141-94A7-465E85D444E3}" type="slidenum">
              <a:rPr lang="ru-RU" b="1" smtClean="0">
                <a:solidFill>
                  <a:srgbClr val="415E77"/>
                </a:solidFill>
                <a:latin typeface="GHEA Grapalat" panose="02000506050000020003" pitchFamily="50" charset="0"/>
              </a:rPr>
              <a:pPr>
                <a:defRPr/>
              </a:pPr>
              <a:t>6</a:t>
            </a:fld>
            <a:endParaRPr lang="ru-RU" b="1" dirty="0">
              <a:solidFill>
                <a:srgbClr val="415E77"/>
              </a:solidFill>
              <a:latin typeface="GHEA Grapalat" panose="02000506050000020003" pitchFamily="50" charset="0"/>
            </a:endParaRP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79F59F16-A668-4490-9005-7FC3E17CDD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92289" y="420251"/>
            <a:ext cx="8011212" cy="647187"/>
          </a:xfrm>
        </p:spPr>
        <p:txBody>
          <a:bodyPr>
            <a:noAutofit/>
          </a:bodyPr>
          <a:lstStyle/>
          <a:p>
            <a:r>
              <a:rPr lang="hy-AM" b="1" i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Նպատակը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3669B50-CC81-4EBD-9C64-5A10788D8944}"/>
              </a:ext>
            </a:extLst>
          </p:cNvPr>
          <p:cNvSpPr txBox="1"/>
          <p:nvPr/>
        </p:nvSpPr>
        <p:spPr>
          <a:xfrm>
            <a:off x="604761" y="1495320"/>
            <a:ext cx="9698740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hy-AM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Նախագծի շրջանակներում նախատեսվում է սինթեզել, բնութագրել, ղեկավարել և կիրառել 2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 </a:t>
            </a:r>
            <a:r>
              <a:rPr lang="hy-AM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Մետաղ քալկոգենիդ (ՄՔ)/Ածխածնային նանոկառուցվածքային (ԱՆԿ) հեղուկ բյուրեղները (ՀԲ) առաջադեմ օպտոէլեկտրոնիկայի մեջ՝ վերջիններիս հենքի վրա միկրոպատկերներով թաղանթների նախագծման և պատրաստման միջոցով: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27DDFE5-9311-4EE8-9F19-EEC6572A59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48383" y="685055"/>
            <a:ext cx="1627773" cy="165825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A8AAEE3-9CAD-41F2-8D23-195043FDD7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9117" y="3985181"/>
            <a:ext cx="10809364" cy="1658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54779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A0034E89-1952-5288-08A0-70A4A73BE3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84248" y="1920240"/>
            <a:ext cx="8229600" cy="3017520"/>
          </a:xfrm>
          <a:noFill/>
        </p:spPr>
        <p:txBody>
          <a:bodyPr anchor="ctr" anchorCtr="0"/>
          <a:lstStyle/>
          <a:p>
            <a:r>
              <a:rPr lang="en-US" dirty="0"/>
              <a:t>Market overview</a:t>
            </a:r>
          </a:p>
        </p:txBody>
      </p:sp>
      <p:pic>
        <p:nvPicPr>
          <p:cNvPr id="4" name="Google Shape;124;p5">
            <a:extLst>
              <a:ext uri="{FF2B5EF4-FFF2-40B4-BE49-F238E27FC236}">
                <a16:creationId xmlns:a16="http://schemas.microsoft.com/office/drawing/2014/main" id="{AF44ED12-F17F-4E2F-8B77-62F2C65E109B}"/>
              </a:ext>
            </a:extLst>
          </p:cNvPr>
          <p:cNvPicPr preferRelativeResize="0">
            <a:picLocks/>
          </p:cNvPicPr>
          <p:nvPr/>
        </p:nvPicPr>
        <p:blipFill rotWithShape="1">
          <a:blip r:embed="rId2">
            <a:alphaModFix/>
          </a:blip>
          <a:srcRect l="11142" t="27258" r="9321" b="25402"/>
          <a:stretch/>
        </p:blipFill>
        <p:spPr>
          <a:xfrm>
            <a:off x="760379" y="1417169"/>
            <a:ext cx="10515600" cy="3520591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7961B09E-337E-43CC-9A21-290C522BE009}"/>
              </a:ext>
            </a:extLst>
          </p:cNvPr>
          <p:cNvSpPr txBox="1">
            <a:spLocks/>
          </p:cNvSpPr>
          <p:nvPr/>
        </p:nvSpPr>
        <p:spPr>
          <a:xfrm>
            <a:off x="331512" y="291314"/>
            <a:ext cx="10515600" cy="64718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y-AM" sz="4000" b="1" i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ԱՐԴԻ ՎԻՃԱԿԸ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9732E95-2795-4786-84CC-782B25FC43FA}"/>
              </a:ext>
            </a:extLst>
          </p:cNvPr>
          <p:cNvSpPr txBox="1"/>
          <p:nvPr/>
        </p:nvSpPr>
        <p:spPr>
          <a:xfrm>
            <a:off x="8821133" y="6197354"/>
            <a:ext cx="327034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https://doi.org/10.1039/C8CS00299A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0D5201F-78AB-4974-983E-C7A98CB7AAF2}"/>
              </a:ext>
            </a:extLst>
          </p:cNvPr>
          <p:cNvSpPr txBox="1"/>
          <p:nvPr/>
        </p:nvSpPr>
        <p:spPr>
          <a:xfrm>
            <a:off x="11691594" y="106648"/>
            <a:ext cx="39988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fld id="{0040C9DA-D042-4141-94A7-465E85D444E3}" type="slidenum">
              <a:rPr lang="ru-RU" sz="1800" b="1" smtClean="0">
                <a:solidFill>
                  <a:srgbClr val="415E77"/>
                </a:solidFill>
                <a:latin typeface="GHEA Grapalat" panose="02000506050000020003" pitchFamily="50" charset="0"/>
              </a:rPr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79736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4C27C8-165C-5513-DB4B-9D840097C5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653" y="220588"/>
            <a:ext cx="10791825" cy="941178"/>
          </a:xfrm>
          <a:noFill/>
        </p:spPr>
        <p:txBody>
          <a:bodyPr anchor="t" anchorCtr="0"/>
          <a:lstStyle/>
          <a:p>
            <a:r>
              <a:rPr lang="hy-AM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Հեղուկ բյուրեղային փուլի առաջացումը</a:t>
            </a:r>
            <a:endParaRPr lang="en-US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BC84B19-F38E-4204-B3F8-715485C619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23870" y="3106858"/>
            <a:ext cx="4714608" cy="362236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C3C1171-3449-41E3-9F8B-743CE71BB07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2392" b="54553"/>
          <a:stretch/>
        </p:blipFill>
        <p:spPr>
          <a:xfrm>
            <a:off x="752745" y="1190484"/>
            <a:ext cx="2363635" cy="1692282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A2DD8341-9D92-4129-97C9-C8C6A696A087}"/>
              </a:ext>
            </a:extLst>
          </p:cNvPr>
          <p:cNvSpPr txBox="1"/>
          <p:nvPr/>
        </p:nvSpPr>
        <p:spPr>
          <a:xfrm>
            <a:off x="304312" y="6307320"/>
            <a:ext cx="39988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fld id="{0040C9DA-D042-4141-94A7-465E85D444E3}" type="slidenum">
              <a:rPr lang="ru-RU" sz="1800" b="1" smtClean="0">
                <a:solidFill>
                  <a:srgbClr val="415E77"/>
                </a:solidFill>
                <a:latin typeface="GHEA Grapalat" panose="02000506050000020003" pitchFamily="50" charset="0"/>
              </a:rPr>
              <a:pPr/>
              <a:t>8</a:t>
            </a:fld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B2791B7-D91B-49AD-A445-ADA4595A240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4631"/>
          <a:stretch/>
        </p:blipFill>
        <p:spPr>
          <a:xfrm>
            <a:off x="857041" y="3054285"/>
            <a:ext cx="4403115" cy="380371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00F5D71-0D7E-471B-9F1F-DC188DEE141C}"/>
              </a:ext>
            </a:extLst>
          </p:cNvPr>
          <p:cNvSpPr txBox="1"/>
          <p:nvPr/>
        </p:nvSpPr>
        <p:spPr>
          <a:xfrm>
            <a:off x="6447945" y="1382831"/>
            <a:ext cx="16653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y-AM" b="1" i="1" dirty="0"/>
              <a:t>Հեղուկ բյուրեղային</a:t>
            </a:r>
          </a:p>
          <a:p>
            <a:r>
              <a:rPr lang="hy-AM" b="1" i="1" dirty="0"/>
              <a:t>վոլֆրամի երկսուլֆիդ </a:t>
            </a:r>
            <a:endParaRPr lang="en-US" b="1" i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D94DE20-0765-4E72-8CCA-336C9FA1AC0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46180" y="1190483"/>
            <a:ext cx="2186547" cy="163865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31BE15D-FAD6-4000-9BAE-8F29D5710E12}"/>
              </a:ext>
            </a:extLst>
          </p:cNvPr>
          <p:cNvSpPr txBox="1"/>
          <p:nvPr/>
        </p:nvSpPr>
        <p:spPr>
          <a:xfrm>
            <a:off x="3245981" y="1390347"/>
            <a:ext cx="16653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y-AM" b="1" i="1" dirty="0"/>
              <a:t>Հեղուկ բյուրեղային գրաֆենի օքսիդ</a:t>
            </a:r>
          </a:p>
        </p:txBody>
      </p:sp>
    </p:spTree>
    <p:extLst>
      <p:ext uri="{BB962C8B-B14F-4D97-AF65-F5344CB8AC3E}">
        <p14:creationId xmlns:p14="http://schemas.microsoft.com/office/powerpoint/2010/main" val="7296091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35F5E3-2B1C-7C0A-8581-67A9052D13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14476" y="180976"/>
            <a:ext cx="10581890" cy="1828800"/>
          </a:xfrm>
          <a:noFill/>
        </p:spPr>
        <p:txBody>
          <a:bodyPr/>
          <a:lstStyle/>
          <a:p>
            <a:r>
              <a:rPr lang="hy-AM" sz="31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ՀԲ</a:t>
            </a:r>
            <a:r>
              <a:rPr lang="en-US" sz="31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hy-AM" sz="31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ների առանձնահատկությունները</a:t>
            </a:r>
            <a:br>
              <a:rPr lang="en-US" sz="31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31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A33159-D030-2F82-A142-F759407283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57625" y="1147739"/>
            <a:ext cx="8344787" cy="2316514"/>
          </a:xfrm>
          <a:noFill/>
        </p:spPr>
        <p:txBody>
          <a:bodyPr>
            <a:normAutofit/>
          </a:bodyPr>
          <a:lstStyle/>
          <a:p>
            <a:r>
              <a:rPr lang="hy-AM" sz="2000" i="1" dirty="0">
                <a:solidFill>
                  <a:schemeClr val="tx2">
                    <a:lumMod val="75000"/>
                  </a:schemeClr>
                </a:solidFill>
              </a:rPr>
              <a:t>Մոլեկուլների դիրքային և կողմնորոշումային կարգ</a:t>
            </a:r>
          </a:p>
          <a:p>
            <a:r>
              <a:rPr lang="hy-AM" sz="2000" i="1" dirty="0">
                <a:solidFill>
                  <a:schemeClr val="tx2">
                    <a:lumMod val="75000"/>
                  </a:schemeClr>
                </a:solidFill>
              </a:rPr>
              <a:t>Երկբեկում</a:t>
            </a:r>
          </a:p>
          <a:p>
            <a:r>
              <a:rPr lang="hy-AM" sz="2000" i="1" dirty="0">
                <a:solidFill>
                  <a:schemeClr val="tx2">
                    <a:lumMod val="75000"/>
                  </a:schemeClr>
                </a:solidFill>
              </a:rPr>
              <a:t>Օպտիկական ակտիվություն</a:t>
            </a:r>
          </a:p>
          <a:p>
            <a:r>
              <a:rPr lang="hy-AM" sz="2000" i="1" dirty="0">
                <a:solidFill>
                  <a:schemeClr val="tx2">
                    <a:lumMod val="75000"/>
                  </a:schemeClr>
                </a:solidFill>
              </a:rPr>
              <a:t>Բեվեռացված լույսի ընտրողական անդրադարձում</a:t>
            </a:r>
          </a:p>
          <a:p>
            <a:endParaRPr lang="en-US" sz="2000" i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11C5A25-D25A-4CDB-BBDB-CA4DD8764186}"/>
              </a:ext>
            </a:extLst>
          </p:cNvPr>
          <p:cNvSpPr txBox="1"/>
          <p:nvPr/>
        </p:nvSpPr>
        <p:spPr>
          <a:xfrm>
            <a:off x="3703651" y="6328338"/>
            <a:ext cx="39988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hy-AM" b="1" dirty="0">
                <a:solidFill>
                  <a:srgbClr val="415E77"/>
                </a:solidFill>
                <a:latin typeface="GHEA Grapalat" panose="02000506050000020003" pitchFamily="50" charset="0"/>
              </a:rPr>
              <a:t>9</a:t>
            </a:r>
            <a:endParaRPr lang="en-US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AB631804-E4CA-4A42-AF4D-07AE4CE9B62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333" t="18148" r="42917" b="24074"/>
          <a:stretch/>
        </p:blipFill>
        <p:spPr>
          <a:xfrm>
            <a:off x="371207" y="1152629"/>
            <a:ext cx="2756168" cy="2311624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444107E7-A309-49A1-A7CD-8D0043AB21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8787" y="3885502"/>
            <a:ext cx="2141008" cy="73244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5578EE5-B383-4259-96CB-5F7D8486015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87826" y="3098362"/>
            <a:ext cx="5460999" cy="332187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AFD6A83-EF74-41AF-AD9E-A67C3BE1E6D9}"/>
              </a:ext>
            </a:extLst>
          </p:cNvPr>
          <p:cNvSpPr txBox="1"/>
          <p:nvPr/>
        </p:nvSpPr>
        <p:spPr>
          <a:xfrm>
            <a:off x="9829801" y="3098362"/>
            <a:ext cx="2266565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hy-AM" sz="16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Միներալային նանոթերթեր</a:t>
            </a:r>
            <a:endParaRPr lang="en-US" sz="1600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y-AM" sz="16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ԴՆԹ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y-AM" sz="16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Մակերևութային ակտիվ նյութ-ջուր համակարգեր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y-AM" sz="16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Դետերգենտներ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50461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35F5E3-2B1C-7C0A-8581-67A9052D13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0328" y="123410"/>
            <a:ext cx="9278237" cy="1828800"/>
          </a:xfrm>
          <a:noFill/>
        </p:spPr>
        <p:txBody>
          <a:bodyPr/>
          <a:lstStyle/>
          <a:p>
            <a:r>
              <a:rPr lang="hy-AM" sz="31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ՀԲ-ային ֆունկցիոնալ նյութերի   մշակում</a:t>
            </a:r>
            <a:br>
              <a:rPr lang="en-US" sz="31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31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A33159-D030-2F82-A142-F759407283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64512" y="1147739"/>
            <a:ext cx="7937900" cy="2316514"/>
          </a:xfrm>
          <a:noFill/>
        </p:spPr>
        <p:txBody>
          <a:bodyPr>
            <a:normAutofit/>
          </a:bodyPr>
          <a:lstStyle/>
          <a:p>
            <a:r>
              <a:rPr lang="hy-AM" sz="2000" i="1" dirty="0">
                <a:solidFill>
                  <a:schemeClr val="tx2">
                    <a:lumMod val="75000"/>
                  </a:schemeClr>
                </a:solidFill>
              </a:rPr>
              <a:t>Համասեռ թաղանթների ստացում</a:t>
            </a:r>
          </a:p>
          <a:p>
            <a:r>
              <a:rPr lang="hy-AM" sz="2000" i="1" dirty="0">
                <a:solidFill>
                  <a:schemeClr val="tx2">
                    <a:lumMod val="75000"/>
                  </a:schemeClr>
                </a:solidFill>
              </a:rPr>
              <a:t>Միկրոպատկերավորում</a:t>
            </a:r>
          </a:p>
          <a:p>
            <a:r>
              <a:rPr lang="hy-AM" sz="2000" i="1" dirty="0">
                <a:solidFill>
                  <a:schemeClr val="tx2">
                    <a:lumMod val="75000"/>
                  </a:schemeClr>
                </a:solidFill>
              </a:rPr>
              <a:t>Միկրոֆլուիդիկ կաթիլային համակարգերի ստացում</a:t>
            </a:r>
          </a:p>
          <a:p>
            <a:r>
              <a:rPr lang="hy-AM" sz="2000" i="1" dirty="0">
                <a:solidFill>
                  <a:schemeClr val="tx2">
                    <a:lumMod val="75000"/>
                  </a:schemeClr>
                </a:solidFill>
              </a:rPr>
              <a:t>արտաքին դաշտերի միջոցով ղեկավարում</a:t>
            </a:r>
            <a:endParaRPr lang="en-US" sz="2000" i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60697E1-A544-493F-8221-0EF955B9FCC8}"/>
              </a:ext>
            </a:extLst>
          </p:cNvPr>
          <p:cNvSpPr txBox="1"/>
          <p:nvPr/>
        </p:nvSpPr>
        <p:spPr>
          <a:xfrm>
            <a:off x="3703651" y="3429000"/>
            <a:ext cx="6484747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hy-AM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Սենսորային հարթակներ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y-AM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Էներգետիկ կիրառությունների համակարգեր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y-AM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Արձագանքող և ադապտիվ բաղադրիչներ</a:t>
            </a:r>
            <a:endParaRPr lang="en-US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110531C1-E7D3-44A3-9744-902F73DCB1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7982" y="1838632"/>
            <a:ext cx="2661937" cy="1895937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82E85875-F6FB-4DFE-9044-45DD37BADB5C}"/>
              </a:ext>
            </a:extLst>
          </p:cNvPr>
          <p:cNvSpPr txBox="1"/>
          <p:nvPr/>
        </p:nvSpPr>
        <p:spPr>
          <a:xfrm>
            <a:off x="1598249" y="3844498"/>
            <a:ext cx="8107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VS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3AB4A911-DC31-4516-B733-88EA1FC60F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5111" y="4283110"/>
            <a:ext cx="2661937" cy="189593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180BBBC3-7281-492A-A27F-ECD8E700290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32822" y="4578958"/>
            <a:ext cx="3276032" cy="2316515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7EC66C68-9ABD-4C1F-8005-8276AD2982C2}"/>
              </a:ext>
            </a:extLst>
          </p:cNvPr>
          <p:cNvSpPr txBox="1"/>
          <p:nvPr/>
        </p:nvSpPr>
        <p:spPr>
          <a:xfrm>
            <a:off x="755007" y="6288976"/>
            <a:ext cx="21018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y-AM" b="1" i="1" dirty="0"/>
              <a:t>Գրաֆենի օքսիդ</a:t>
            </a:r>
            <a:endParaRPr lang="en-US" b="1" i="1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11C5A25-D25A-4CDB-BBDB-CA4DD8764186}"/>
              </a:ext>
            </a:extLst>
          </p:cNvPr>
          <p:cNvSpPr txBox="1"/>
          <p:nvPr/>
        </p:nvSpPr>
        <p:spPr>
          <a:xfrm>
            <a:off x="3703651" y="6328338"/>
            <a:ext cx="56086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415E77"/>
                </a:solidFill>
                <a:latin typeface="GHEA Grapalat" panose="02000506050000020003" pitchFamily="50" charset="0"/>
              </a:rPr>
              <a:t>10</a:t>
            </a:r>
            <a:endParaRPr lang="en-US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7E43478-6175-432C-AAD7-40C4E50E0414}"/>
              </a:ext>
            </a:extLst>
          </p:cNvPr>
          <p:cNvSpPr txBox="1"/>
          <p:nvPr/>
        </p:nvSpPr>
        <p:spPr>
          <a:xfrm>
            <a:off x="189238" y="1057644"/>
            <a:ext cx="32333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y-AM" b="1" i="1" dirty="0"/>
              <a:t>Հեղուկ բյուրեղային գրաֆենի օքսիդ</a:t>
            </a:r>
          </a:p>
        </p:txBody>
      </p:sp>
    </p:spTree>
    <p:extLst>
      <p:ext uri="{BB962C8B-B14F-4D97-AF65-F5344CB8AC3E}">
        <p14:creationId xmlns:p14="http://schemas.microsoft.com/office/powerpoint/2010/main" val="36666746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8A15DE-D135-0710-9984-A0A55E960C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69406" y="-72311"/>
            <a:ext cx="9442516" cy="727249"/>
          </a:xfrm>
          <a:noFill/>
        </p:spPr>
        <p:txBody>
          <a:bodyPr/>
          <a:lstStyle/>
          <a:p>
            <a:r>
              <a:rPr lang="hy-AM" b="1" i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Իրականացված աշխատանքները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2782644-AF88-45D9-B6FB-A614096ED10D}"/>
              </a:ext>
            </a:extLst>
          </p:cNvPr>
          <p:cNvSpPr txBox="1"/>
          <p:nvPr/>
        </p:nvSpPr>
        <p:spPr>
          <a:xfrm>
            <a:off x="11623250" y="106648"/>
            <a:ext cx="46823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fld id="{0040C9DA-D042-4141-94A7-465E85D444E3}" type="slidenum">
              <a:rPr lang="ru-RU" sz="1800" b="1" smtClean="0">
                <a:solidFill>
                  <a:srgbClr val="415E77"/>
                </a:solidFill>
                <a:latin typeface="GHEA Grapalat" panose="02000506050000020003" pitchFamily="50" charset="0"/>
              </a:rPr>
              <a:pPr/>
              <a:t>11</a:t>
            </a:fld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C71AA85-CDB1-44DF-9D1C-531C0A2D866D}"/>
              </a:ext>
            </a:extLst>
          </p:cNvPr>
          <p:cNvSpPr txBox="1"/>
          <p:nvPr/>
        </p:nvSpPr>
        <p:spPr>
          <a:xfrm>
            <a:off x="361949" y="797510"/>
            <a:ext cx="6296026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hy-AM" sz="2100" dirty="0">
                <a:solidFill>
                  <a:schemeClr val="tx1"/>
                </a:solidFill>
                <a:latin typeface="Sylfaen" panose="010A0502050306030303" pitchFamily="18" charset="0"/>
                <a:cs typeface="Times New Roman" panose="02020603050405020304" pitchFamily="18" charset="0"/>
              </a:rPr>
              <a:t>Կատարվել է </a:t>
            </a:r>
            <a:r>
              <a:rPr lang="en-US" sz="2100" dirty="0">
                <a:solidFill>
                  <a:schemeClr val="tx1"/>
                </a:solidFill>
                <a:latin typeface="Sylfaen" panose="010A0502050306030303" pitchFamily="18" charset="0"/>
                <a:cs typeface="Times New Roman" panose="02020603050405020304" pitchFamily="18" charset="0"/>
              </a:rPr>
              <a:t>WS</a:t>
            </a:r>
            <a:r>
              <a:rPr lang="en-US" sz="1600" dirty="0">
                <a:solidFill>
                  <a:schemeClr val="tx1"/>
                </a:solidFill>
                <a:latin typeface="Sylfaen" panose="010A0502050306030303" pitchFamily="18" charset="0"/>
                <a:cs typeface="Times New Roman" panose="02020603050405020304" pitchFamily="18" charset="0"/>
              </a:rPr>
              <a:t>2</a:t>
            </a:r>
            <a:r>
              <a:rPr lang="en-US" sz="2100" dirty="0">
                <a:solidFill>
                  <a:schemeClr val="tx1"/>
                </a:solidFill>
                <a:latin typeface="Sylfaen" panose="010A0502050306030303" pitchFamily="18" charset="0"/>
                <a:cs typeface="Times New Roman" panose="02020603050405020304" pitchFamily="18" charset="0"/>
              </a:rPr>
              <a:t>-</a:t>
            </a:r>
            <a:r>
              <a:rPr lang="hy-AM" sz="2100" dirty="0">
                <a:solidFill>
                  <a:schemeClr val="tx1"/>
                </a:solidFill>
                <a:latin typeface="Sylfaen" panose="010A0502050306030303" pitchFamily="18" charset="0"/>
                <a:cs typeface="Times New Roman" panose="02020603050405020304" pitchFamily="18" charset="0"/>
              </a:rPr>
              <a:t>ի, </a:t>
            </a:r>
            <a:r>
              <a:rPr lang="en-US" sz="2100" dirty="0">
                <a:solidFill>
                  <a:schemeClr val="tx1"/>
                </a:solidFill>
                <a:latin typeface="Sylfaen" panose="010A0502050306030303" pitchFamily="18" charset="0"/>
                <a:cs typeface="Times New Roman" panose="02020603050405020304" pitchFamily="18" charset="0"/>
              </a:rPr>
              <a:t>WSe</a:t>
            </a:r>
            <a:r>
              <a:rPr lang="en-US" sz="1100" dirty="0">
                <a:solidFill>
                  <a:schemeClr val="tx1"/>
                </a:solidFill>
                <a:latin typeface="Sylfaen" panose="010A0502050306030303" pitchFamily="18" charset="0"/>
                <a:cs typeface="Times New Roman" panose="02020603050405020304" pitchFamily="18" charset="0"/>
              </a:rPr>
              <a:t>2</a:t>
            </a:r>
            <a:r>
              <a:rPr lang="en-US" sz="2100" dirty="0">
                <a:solidFill>
                  <a:schemeClr val="tx1"/>
                </a:solidFill>
                <a:latin typeface="Sylfaen" panose="010A0502050306030303" pitchFamily="18" charset="0"/>
                <a:cs typeface="Times New Roman" panose="02020603050405020304" pitchFamily="18" charset="0"/>
              </a:rPr>
              <a:t>-</a:t>
            </a:r>
            <a:r>
              <a:rPr lang="hy-AM" sz="2100" dirty="0">
                <a:solidFill>
                  <a:schemeClr val="tx1"/>
                </a:solidFill>
                <a:latin typeface="Sylfaen" panose="010A0502050306030303" pitchFamily="18" charset="0"/>
                <a:cs typeface="Times New Roman" panose="02020603050405020304" pitchFamily="18" charset="0"/>
              </a:rPr>
              <a:t>ի և դրանց </a:t>
            </a:r>
            <a:r>
              <a:rPr lang="en-US" sz="2100" dirty="0">
                <a:solidFill>
                  <a:schemeClr val="tx1"/>
                </a:solidFill>
                <a:latin typeface="Sylfaen" panose="010A0502050306030303" pitchFamily="18" charset="0"/>
                <a:cs typeface="Times New Roman" panose="02020603050405020304" pitchFamily="18" charset="0"/>
              </a:rPr>
              <a:t>WS</a:t>
            </a:r>
            <a:r>
              <a:rPr lang="en-US" sz="1600" dirty="0">
                <a:solidFill>
                  <a:schemeClr val="tx1"/>
                </a:solidFill>
                <a:latin typeface="Sylfaen" panose="010A0502050306030303" pitchFamily="18" charset="0"/>
                <a:cs typeface="Times New Roman" panose="02020603050405020304" pitchFamily="18" charset="0"/>
              </a:rPr>
              <a:t>2</a:t>
            </a:r>
            <a:r>
              <a:rPr lang="en-US" sz="2100" dirty="0">
                <a:solidFill>
                  <a:schemeClr val="tx1"/>
                </a:solidFill>
                <a:latin typeface="Sylfaen" panose="010A0502050306030303" pitchFamily="18" charset="0"/>
                <a:cs typeface="Times New Roman" panose="02020603050405020304" pitchFamily="18" charset="0"/>
              </a:rPr>
              <a:t>/WSe</a:t>
            </a:r>
            <a:r>
              <a:rPr lang="en-US" sz="1200" dirty="0">
                <a:solidFill>
                  <a:schemeClr val="tx1"/>
                </a:solidFill>
                <a:latin typeface="Sylfaen" panose="010A0502050306030303" pitchFamily="18" charset="0"/>
                <a:cs typeface="Times New Roman" panose="02020603050405020304" pitchFamily="18" charset="0"/>
              </a:rPr>
              <a:t>2</a:t>
            </a:r>
            <a:r>
              <a:rPr lang="en-US" sz="2100" dirty="0">
                <a:solidFill>
                  <a:schemeClr val="tx1"/>
                </a:solidFill>
                <a:latin typeface="Sylfaen" panose="010A0502050306030303" pitchFamily="18" charset="0"/>
                <a:cs typeface="Times New Roman" panose="02020603050405020304" pitchFamily="18" charset="0"/>
              </a:rPr>
              <a:t> </a:t>
            </a:r>
            <a:r>
              <a:rPr lang="hy-AM" sz="2100" dirty="0">
                <a:solidFill>
                  <a:schemeClr val="tx1"/>
                </a:solidFill>
                <a:latin typeface="Sylfaen" panose="010A0502050306030303" pitchFamily="18" charset="0"/>
                <a:cs typeface="Times New Roman" panose="02020603050405020304" pitchFamily="18" charset="0"/>
              </a:rPr>
              <a:t>հիբրիդային կառուցվածքների, ինչպես նաև </a:t>
            </a:r>
            <a:r>
              <a:rPr lang="en-US" sz="2100" dirty="0">
                <a:solidFill>
                  <a:schemeClr val="tx1"/>
                </a:solidFill>
                <a:latin typeface="Sylfaen" panose="010A0502050306030303" pitchFamily="18" charset="0"/>
                <a:cs typeface="Times New Roman" panose="02020603050405020304" pitchFamily="18" charset="0"/>
              </a:rPr>
              <a:t>WS</a:t>
            </a:r>
            <a:r>
              <a:rPr lang="en-US" sz="1400" dirty="0">
                <a:solidFill>
                  <a:schemeClr val="tx1"/>
                </a:solidFill>
                <a:latin typeface="Sylfaen" panose="010A0502050306030303" pitchFamily="18" charset="0"/>
                <a:cs typeface="Times New Roman" panose="02020603050405020304" pitchFamily="18" charset="0"/>
              </a:rPr>
              <a:t>2</a:t>
            </a:r>
            <a:r>
              <a:rPr lang="en-US" sz="2100" dirty="0">
                <a:solidFill>
                  <a:schemeClr val="tx1"/>
                </a:solidFill>
                <a:latin typeface="Sylfaen" panose="010A0502050306030303" pitchFamily="18" charset="0"/>
                <a:cs typeface="Times New Roman" panose="02020603050405020304" pitchFamily="18" charset="0"/>
              </a:rPr>
              <a:t>/</a:t>
            </a:r>
            <a:r>
              <a:rPr lang="en-US" sz="2100" dirty="0" err="1">
                <a:solidFill>
                  <a:schemeClr val="tx1"/>
                </a:solidFill>
                <a:latin typeface="Sylfaen" panose="010A0502050306030303" pitchFamily="18" charset="0"/>
                <a:cs typeface="Times New Roman" panose="02020603050405020304" pitchFamily="18" charset="0"/>
              </a:rPr>
              <a:t>rGO</a:t>
            </a:r>
            <a:r>
              <a:rPr lang="en-US" sz="2100" dirty="0">
                <a:solidFill>
                  <a:schemeClr val="tx1"/>
                </a:solidFill>
                <a:latin typeface="Sylfaen" panose="010A0502050306030303" pitchFamily="18" charset="0"/>
                <a:cs typeface="Times New Roman" panose="02020603050405020304" pitchFamily="18" charset="0"/>
              </a:rPr>
              <a:t>(CNT) </a:t>
            </a:r>
            <a:r>
              <a:rPr lang="hy-AM" sz="2100" dirty="0">
                <a:solidFill>
                  <a:schemeClr val="tx1"/>
                </a:solidFill>
                <a:latin typeface="Sylfaen" panose="010A0502050306030303" pitchFamily="18" charset="0"/>
                <a:cs typeface="Times New Roman" panose="02020603050405020304" pitchFamily="18" charset="0"/>
              </a:rPr>
              <a:t>ու </a:t>
            </a:r>
            <a:r>
              <a:rPr lang="en-US" sz="2100" dirty="0">
                <a:solidFill>
                  <a:schemeClr val="tx1"/>
                </a:solidFill>
                <a:latin typeface="Sylfaen" panose="010A0502050306030303" pitchFamily="18" charset="0"/>
                <a:cs typeface="Times New Roman" panose="02020603050405020304" pitchFamily="18" charset="0"/>
              </a:rPr>
              <a:t>WSe</a:t>
            </a:r>
            <a:r>
              <a:rPr lang="en-US" sz="1200" dirty="0">
                <a:solidFill>
                  <a:schemeClr val="tx1"/>
                </a:solidFill>
                <a:latin typeface="Sylfaen" panose="010A0502050306030303" pitchFamily="18" charset="0"/>
                <a:cs typeface="Times New Roman" panose="02020603050405020304" pitchFamily="18" charset="0"/>
              </a:rPr>
              <a:t>2</a:t>
            </a:r>
            <a:r>
              <a:rPr lang="en-US" sz="2100" dirty="0">
                <a:solidFill>
                  <a:schemeClr val="tx1"/>
                </a:solidFill>
                <a:latin typeface="Sylfaen" panose="010A0502050306030303" pitchFamily="18" charset="0"/>
                <a:cs typeface="Times New Roman" panose="02020603050405020304" pitchFamily="18" charset="0"/>
              </a:rPr>
              <a:t>/</a:t>
            </a:r>
            <a:r>
              <a:rPr lang="en-US" sz="2100" dirty="0" err="1">
                <a:solidFill>
                  <a:schemeClr val="tx1"/>
                </a:solidFill>
                <a:latin typeface="Sylfaen" panose="010A0502050306030303" pitchFamily="18" charset="0"/>
                <a:cs typeface="Times New Roman" panose="02020603050405020304" pitchFamily="18" charset="0"/>
              </a:rPr>
              <a:t>rGO</a:t>
            </a:r>
            <a:r>
              <a:rPr lang="en-US" sz="2100" dirty="0">
                <a:solidFill>
                  <a:schemeClr val="tx1"/>
                </a:solidFill>
                <a:latin typeface="Sylfaen" panose="010A0502050306030303" pitchFamily="18" charset="0"/>
                <a:cs typeface="Times New Roman" panose="02020603050405020304" pitchFamily="18" charset="0"/>
              </a:rPr>
              <a:t>(CNT) </a:t>
            </a:r>
            <a:r>
              <a:rPr lang="hy-AM" sz="2100" dirty="0">
                <a:solidFill>
                  <a:schemeClr val="tx1"/>
                </a:solidFill>
                <a:latin typeface="Sylfaen" panose="010A0502050306030303" pitchFamily="18" charset="0"/>
                <a:cs typeface="Times New Roman" panose="02020603050405020304" pitchFamily="18" charset="0"/>
              </a:rPr>
              <a:t>համակարգերի սոլվոթերմալ սինթեզ և բնութագրում։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hy-AM" sz="2100" dirty="0">
              <a:solidFill>
                <a:schemeClr val="tx1"/>
              </a:solidFill>
              <a:latin typeface="Sylfaen" panose="010A0502050306030303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y-AM" sz="2100" dirty="0">
                <a:solidFill>
                  <a:schemeClr val="tx1"/>
                </a:solidFill>
                <a:latin typeface="Sylfaen" panose="010A0502050306030303" pitchFamily="18" charset="0"/>
                <a:cs typeface="Times New Roman" panose="02020603050405020304" pitchFamily="18" charset="0"/>
              </a:rPr>
              <a:t>Ուսումնասիրվել են 1</a:t>
            </a:r>
            <a:r>
              <a:rPr lang="en-US" sz="2100" dirty="0">
                <a:solidFill>
                  <a:schemeClr val="tx1"/>
                </a:solidFill>
                <a:latin typeface="Sylfaen" panose="010A0502050306030303" pitchFamily="18" charset="0"/>
                <a:cs typeface="Times New Roman" panose="02020603050405020304" pitchFamily="18" charset="0"/>
              </a:rPr>
              <a:t>T </a:t>
            </a:r>
            <a:r>
              <a:rPr lang="hy-AM" sz="2100" dirty="0">
                <a:solidFill>
                  <a:schemeClr val="tx1"/>
                </a:solidFill>
                <a:latin typeface="Sylfaen" panose="010A0502050306030303" pitchFamily="18" charset="0"/>
                <a:cs typeface="Times New Roman" panose="02020603050405020304" pitchFamily="18" charset="0"/>
              </a:rPr>
              <a:t>մետաղական և 2</a:t>
            </a:r>
            <a:r>
              <a:rPr lang="en-US" sz="2100" dirty="0">
                <a:solidFill>
                  <a:schemeClr val="tx1"/>
                </a:solidFill>
                <a:latin typeface="Sylfaen" panose="010A0502050306030303" pitchFamily="18" charset="0"/>
                <a:cs typeface="Times New Roman" panose="02020603050405020304" pitchFamily="18" charset="0"/>
              </a:rPr>
              <a:t>H </a:t>
            </a:r>
            <a:r>
              <a:rPr lang="hy-AM" sz="2100" dirty="0">
                <a:solidFill>
                  <a:schemeClr val="tx1"/>
                </a:solidFill>
                <a:latin typeface="Sylfaen" panose="010A0502050306030303" pitchFamily="18" charset="0"/>
                <a:cs typeface="Times New Roman" panose="02020603050405020304" pitchFamily="18" charset="0"/>
              </a:rPr>
              <a:t>կիսահաղորդչային </a:t>
            </a:r>
            <a:r>
              <a:rPr lang="en-US" sz="2100" dirty="0">
                <a:solidFill>
                  <a:schemeClr val="tx1"/>
                </a:solidFill>
                <a:latin typeface="Sylfaen" panose="010A0502050306030303" pitchFamily="18" charset="0"/>
                <a:cs typeface="Times New Roman" panose="02020603050405020304" pitchFamily="18" charset="0"/>
              </a:rPr>
              <a:t>WS</a:t>
            </a:r>
            <a:r>
              <a:rPr lang="en-US" sz="1600" dirty="0">
                <a:solidFill>
                  <a:schemeClr val="tx1"/>
                </a:solidFill>
                <a:latin typeface="Sylfaen" panose="010A0502050306030303" pitchFamily="18" charset="0"/>
                <a:cs typeface="Times New Roman" panose="02020603050405020304" pitchFamily="18" charset="0"/>
              </a:rPr>
              <a:t>2</a:t>
            </a:r>
            <a:r>
              <a:rPr lang="en-US" sz="2100" dirty="0">
                <a:solidFill>
                  <a:schemeClr val="tx1"/>
                </a:solidFill>
                <a:latin typeface="Sylfaen" panose="010A0502050306030303" pitchFamily="18" charset="0"/>
                <a:cs typeface="Times New Roman" panose="02020603050405020304" pitchFamily="18" charset="0"/>
              </a:rPr>
              <a:t>-</a:t>
            </a:r>
            <a:r>
              <a:rPr lang="hy-AM" sz="2100" dirty="0">
                <a:solidFill>
                  <a:schemeClr val="tx1"/>
                </a:solidFill>
                <a:latin typeface="Sylfaen" panose="010A0502050306030303" pitchFamily="18" charset="0"/>
                <a:cs typeface="Times New Roman" panose="02020603050405020304" pitchFamily="18" charset="0"/>
              </a:rPr>
              <a:t>ի, ինչպես նաև </a:t>
            </a:r>
            <a:r>
              <a:rPr lang="en-US" sz="2100" dirty="0">
                <a:solidFill>
                  <a:schemeClr val="tx1"/>
                </a:solidFill>
                <a:latin typeface="Sylfaen" panose="010A0502050306030303" pitchFamily="18" charset="0"/>
                <a:cs typeface="Times New Roman" panose="02020603050405020304" pitchFamily="18" charset="0"/>
              </a:rPr>
              <a:t>WS</a:t>
            </a:r>
            <a:r>
              <a:rPr lang="en-US" sz="1600" dirty="0">
                <a:solidFill>
                  <a:schemeClr val="tx1"/>
                </a:solidFill>
                <a:latin typeface="Sylfaen" panose="010A0502050306030303" pitchFamily="18" charset="0"/>
                <a:cs typeface="Times New Roman" panose="02020603050405020304" pitchFamily="18" charset="0"/>
              </a:rPr>
              <a:t>2</a:t>
            </a:r>
            <a:r>
              <a:rPr lang="en-US" sz="2100" dirty="0">
                <a:solidFill>
                  <a:schemeClr val="tx1"/>
                </a:solidFill>
                <a:latin typeface="Sylfaen" panose="010A0502050306030303" pitchFamily="18" charset="0"/>
                <a:cs typeface="Times New Roman" panose="02020603050405020304" pitchFamily="18" charset="0"/>
              </a:rPr>
              <a:t>/WSe</a:t>
            </a:r>
            <a:r>
              <a:rPr lang="en-US" sz="1200" dirty="0">
                <a:solidFill>
                  <a:schemeClr val="tx1"/>
                </a:solidFill>
                <a:latin typeface="Sylfaen" panose="010A0502050306030303" pitchFamily="18" charset="0"/>
                <a:cs typeface="Times New Roman" panose="02020603050405020304" pitchFamily="18" charset="0"/>
              </a:rPr>
              <a:t>2</a:t>
            </a:r>
            <a:r>
              <a:rPr lang="en-US" sz="2100" dirty="0">
                <a:solidFill>
                  <a:schemeClr val="tx1"/>
                </a:solidFill>
                <a:latin typeface="Sylfaen" panose="010A0502050306030303" pitchFamily="18" charset="0"/>
                <a:cs typeface="Times New Roman" panose="02020603050405020304" pitchFamily="18" charset="0"/>
              </a:rPr>
              <a:t> </a:t>
            </a:r>
            <a:r>
              <a:rPr lang="hy-AM" sz="2100" dirty="0">
                <a:solidFill>
                  <a:schemeClr val="tx1"/>
                </a:solidFill>
                <a:latin typeface="Sylfaen" panose="010A0502050306030303" pitchFamily="18" charset="0"/>
                <a:cs typeface="Times New Roman" panose="02020603050405020304" pitchFamily="18" charset="0"/>
              </a:rPr>
              <a:t>հիբրիդի թերմալ, օպտիկական և կառուցվածքային հատկությունները։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hy-AM" sz="2100" dirty="0">
              <a:solidFill>
                <a:schemeClr val="tx1"/>
              </a:solidFill>
              <a:latin typeface="Sylfaen" panose="010A0502050306030303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y-AM" sz="2100" dirty="0">
                <a:solidFill>
                  <a:schemeClr val="tx1"/>
                </a:solidFill>
                <a:latin typeface="Sylfaen" panose="010A0502050306030303" pitchFamily="18" charset="0"/>
                <a:cs typeface="Times New Roman" panose="02020603050405020304" pitchFamily="18" charset="0"/>
              </a:rPr>
              <a:t>Ստացվել է </a:t>
            </a:r>
            <a:r>
              <a:rPr lang="en-US" sz="2100" dirty="0">
                <a:solidFill>
                  <a:schemeClr val="tx1"/>
                </a:solidFill>
                <a:latin typeface="Sylfaen" panose="010A0502050306030303" pitchFamily="18" charset="0"/>
                <a:cs typeface="Times New Roman" panose="02020603050405020304" pitchFamily="18" charset="0"/>
              </a:rPr>
              <a:t>WS</a:t>
            </a:r>
            <a:r>
              <a:rPr lang="en-US" sz="1600" dirty="0">
                <a:solidFill>
                  <a:schemeClr val="tx1"/>
                </a:solidFill>
                <a:latin typeface="Sylfaen" panose="010A0502050306030303" pitchFamily="18" charset="0"/>
                <a:cs typeface="Times New Roman" panose="02020603050405020304" pitchFamily="18" charset="0"/>
              </a:rPr>
              <a:t>2</a:t>
            </a:r>
            <a:r>
              <a:rPr lang="en-US" sz="2100" dirty="0">
                <a:solidFill>
                  <a:schemeClr val="tx1"/>
                </a:solidFill>
                <a:latin typeface="Sylfaen" panose="010A0502050306030303" pitchFamily="18" charset="0"/>
                <a:cs typeface="Times New Roman" panose="02020603050405020304" pitchFamily="18" charset="0"/>
              </a:rPr>
              <a:t>/</a:t>
            </a:r>
            <a:r>
              <a:rPr lang="en-US" sz="2100" dirty="0" err="1">
                <a:solidFill>
                  <a:schemeClr val="tx1"/>
                </a:solidFill>
                <a:latin typeface="Sylfaen" panose="010A0502050306030303" pitchFamily="18" charset="0"/>
                <a:cs typeface="Times New Roman" panose="02020603050405020304" pitchFamily="18" charset="0"/>
              </a:rPr>
              <a:t>rGO</a:t>
            </a:r>
            <a:r>
              <a:rPr lang="en-US" sz="2100" dirty="0">
                <a:solidFill>
                  <a:schemeClr val="tx1"/>
                </a:solidFill>
                <a:latin typeface="Sylfaen" panose="010A0502050306030303" pitchFamily="18" charset="0"/>
                <a:cs typeface="Times New Roman" panose="02020603050405020304" pitchFamily="18" charset="0"/>
              </a:rPr>
              <a:t>-</a:t>
            </a:r>
            <a:r>
              <a:rPr lang="hy-AM" sz="2100" dirty="0">
                <a:solidFill>
                  <a:schemeClr val="tx1"/>
                </a:solidFill>
                <a:latin typeface="Sylfaen" panose="010A0502050306030303" pitchFamily="18" charset="0"/>
                <a:cs typeface="Times New Roman" panose="02020603050405020304" pitchFamily="18" charset="0"/>
              </a:rPr>
              <a:t>ի և </a:t>
            </a:r>
            <a:r>
              <a:rPr lang="en-US" sz="2100" dirty="0" err="1">
                <a:solidFill>
                  <a:schemeClr val="tx1"/>
                </a:solidFill>
                <a:latin typeface="Sylfaen" panose="010A0502050306030303" pitchFamily="18" charset="0"/>
                <a:cs typeface="Times New Roman" panose="02020603050405020304" pitchFamily="18" charset="0"/>
              </a:rPr>
              <a:t>rGO</a:t>
            </a:r>
            <a:r>
              <a:rPr lang="en-US" sz="2100" dirty="0">
                <a:solidFill>
                  <a:schemeClr val="tx1"/>
                </a:solidFill>
                <a:latin typeface="Sylfaen" panose="010A0502050306030303" pitchFamily="18" charset="0"/>
                <a:cs typeface="Times New Roman" panose="02020603050405020304" pitchFamily="18" charset="0"/>
              </a:rPr>
              <a:t>-</a:t>
            </a:r>
            <a:r>
              <a:rPr lang="hy-AM" sz="2100" dirty="0">
                <a:solidFill>
                  <a:schemeClr val="tx1"/>
                </a:solidFill>
                <a:latin typeface="Sylfaen" panose="010A0502050306030303" pitchFamily="18" charset="0"/>
                <a:cs typeface="Times New Roman" panose="02020603050405020304" pitchFamily="18" charset="0"/>
              </a:rPr>
              <a:t>ի ՀԲ փուլը՝ </a:t>
            </a:r>
            <a:r>
              <a:rPr lang="hy-AM" sz="2100" dirty="0">
                <a:latin typeface="Sylfaen" panose="010A0502050306030303" pitchFamily="18" charset="0"/>
                <a:cs typeface="Times New Roman" panose="02020603050405020304" pitchFamily="18" charset="0"/>
              </a:rPr>
              <a:t>թեփուկն</a:t>
            </a:r>
            <a:r>
              <a:rPr lang="hy-AM" sz="2100" dirty="0">
                <a:solidFill>
                  <a:schemeClr val="tx1"/>
                </a:solidFill>
                <a:latin typeface="Sylfaen" panose="010A0502050306030303" pitchFamily="18" charset="0"/>
                <a:cs typeface="Times New Roman" panose="02020603050405020304" pitchFamily="18" charset="0"/>
              </a:rPr>
              <a:t>երի չափերի ու կոնցենտրացիայի ճշգրիտ ընտրությամբ, ինչպես նաև մակերևութային ակտիվ նյութերով կայունացմամբ։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7172C47-EFC7-4B24-A35A-F673D5BE4B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23284" y="4188941"/>
            <a:ext cx="2499965" cy="229648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3B562D1-9D9E-4864-B9EE-A6617FC859E2}"/>
              </a:ext>
            </a:extLst>
          </p:cNvPr>
          <p:cNvSpPr txBox="1"/>
          <p:nvPr/>
        </p:nvSpPr>
        <p:spPr>
          <a:xfrm>
            <a:off x="6969647" y="1234286"/>
            <a:ext cx="4860403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hy-AM" sz="2100" dirty="0"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Պատրաստվել հեղուկ բյուրեղային </a:t>
            </a:r>
            <a:r>
              <a:rPr lang="en-US" sz="2100" dirty="0">
                <a:latin typeface="Sylfaen" panose="010A0502050306030303" pitchFamily="18" charset="0"/>
                <a:cs typeface="Times New Roman" panose="02020603050405020304" pitchFamily="18" charset="0"/>
              </a:rPr>
              <a:t>WS</a:t>
            </a:r>
            <a:r>
              <a:rPr lang="en-US" sz="1600" dirty="0">
                <a:latin typeface="Sylfaen" panose="010A0502050306030303" pitchFamily="18" charset="0"/>
                <a:cs typeface="Times New Roman" panose="02020603050405020304" pitchFamily="18" charset="0"/>
              </a:rPr>
              <a:t>2</a:t>
            </a:r>
            <a:r>
              <a:rPr lang="en-US" sz="2100" dirty="0">
                <a:latin typeface="Sylfaen" panose="010A0502050306030303" pitchFamily="18" charset="0"/>
                <a:cs typeface="Times New Roman" panose="02020603050405020304" pitchFamily="18" charset="0"/>
              </a:rPr>
              <a:t>/</a:t>
            </a:r>
            <a:r>
              <a:rPr lang="en-US" sz="2100" dirty="0" err="1">
                <a:latin typeface="Sylfaen" panose="010A0502050306030303" pitchFamily="18" charset="0"/>
                <a:cs typeface="Times New Roman" panose="02020603050405020304" pitchFamily="18" charset="0"/>
              </a:rPr>
              <a:t>rGO</a:t>
            </a:r>
            <a:r>
              <a:rPr lang="en-US" sz="2100" dirty="0">
                <a:latin typeface="Sylfaen" panose="010A0502050306030303" pitchFamily="18" charset="0"/>
                <a:cs typeface="Times New Roman" panose="02020603050405020304" pitchFamily="18" charset="0"/>
              </a:rPr>
              <a:t>-</a:t>
            </a:r>
            <a:r>
              <a:rPr lang="hy-AM" sz="2100" dirty="0">
                <a:latin typeface="Sylfaen" panose="010A0502050306030303" pitchFamily="18" charset="0"/>
                <a:cs typeface="Times New Roman" panose="02020603050405020304" pitchFamily="18" charset="0"/>
              </a:rPr>
              <a:t>ի </a:t>
            </a:r>
            <a:r>
              <a:rPr lang="hy-AM" sz="2100" dirty="0"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համասեռ թաղանթներ՝ կոլոիդային լուծույթից նստեցմամբ: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100" dirty="0">
              <a:latin typeface="Sans Serif Rus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y-AM" sz="2100" dirty="0"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Պատրաստվել է խոնավության սենսորի լաբորատոր պրոտոտիպ՝ հեղուկ բյուրեղային WS</a:t>
            </a:r>
            <a:r>
              <a:rPr lang="hy-AM" sz="2100" baseline="-25000" dirty="0"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hy-AM" sz="2100" dirty="0"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/rGO համակարգի հիման վրա։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72412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618692D1-2499-408B-B14F-6284121C7D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3324" y="257666"/>
            <a:ext cx="9821862" cy="914400"/>
          </a:xfrm>
          <a:noFill/>
        </p:spPr>
        <p:txBody>
          <a:bodyPr/>
          <a:lstStyle/>
          <a:p>
            <a:r>
              <a:rPr lang="hy-AM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սինթեզ և բնութագրում</a:t>
            </a:r>
            <a:endParaRPr lang="en-US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E4DE822-E78F-4B70-8557-0A5918DE0D97}"/>
              </a:ext>
            </a:extLst>
          </p:cNvPr>
          <p:cNvSpPr txBox="1"/>
          <p:nvPr/>
        </p:nvSpPr>
        <p:spPr>
          <a:xfrm>
            <a:off x="11398789" y="120241"/>
            <a:ext cx="71701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fld id="{0040C9DA-D042-4141-94A7-465E85D444E3}" type="slidenum">
              <a:rPr lang="ru-RU" sz="1800" b="1" smtClean="0">
                <a:solidFill>
                  <a:srgbClr val="415E77"/>
                </a:solidFill>
                <a:latin typeface="GHEA Grapalat" panose="02000506050000020003" pitchFamily="50" charset="0"/>
              </a:rPr>
              <a:pPr/>
              <a:t>12</a:t>
            </a:fld>
            <a:endParaRPr lang="en-US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798FD1D6-4D16-4308-9850-3A67DCB5BEEE}"/>
              </a:ext>
            </a:extLst>
          </p:cNvPr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80" r="6912" b="9972"/>
          <a:stretch/>
        </p:blipFill>
        <p:spPr bwMode="auto">
          <a:xfrm>
            <a:off x="190500" y="962025"/>
            <a:ext cx="3581400" cy="22098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4E32D9E6-B7E9-44D4-ACFA-18E05004EF8E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445" y="3351212"/>
            <a:ext cx="3082290" cy="3373438"/>
          </a:xfrm>
          <a:prstGeom prst="rect">
            <a:avLst/>
          </a:prstGeom>
        </p:spPr>
      </p:pic>
      <p:sp>
        <p:nvSpPr>
          <p:cNvPr id="16" name="Text Box 2">
            <a:extLst>
              <a:ext uri="{FF2B5EF4-FFF2-40B4-BE49-F238E27FC236}">
                <a16:creationId xmlns:a16="http://schemas.microsoft.com/office/drawing/2014/main" id="{72A05C28-1F2E-4971-B70A-2619DEEA27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94735" y="1158228"/>
            <a:ext cx="2186940" cy="99001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hy-AM" sz="11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1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WS</a:t>
            </a:r>
            <a:r>
              <a:rPr lang="en-US" sz="1100" baseline="-250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hy-AM" sz="11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r>
              <a:rPr lang="en-US" sz="11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PVP-</a:t>
            </a:r>
            <a:r>
              <a:rPr lang="hy-AM" sz="11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ի սոլվոթերմալ սինթեզի սխեմատիկ պատկերը և տարբեր ՄԱՆ-երով մշակումը։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C46DC77-862C-4193-B856-4465029D5AD0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174" b="28889"/>
          <a:stretch/>
        </p:blipFill>
        <p:spPr bwMode="auto">
          <a:xfrm>
            <a:off x="7083166" y="919599"/>
            <a:ext cx="4715510" cy="111252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B223E047-B3A1-46D0-98FA-3AFE195183C3}"/>
              </a:ext>
            </a:extLst>
          </p:cNvPr>
          <p:cNvSpPr txBox="1"/>
          <p:nvPr/>
        </p:nvSpPr>
        <p:spPr>
          <a:xfrm>
            <a:off x="7531476" y="2032119"/>
            <a:ext cx="4267200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hy-AM" sz="11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WS</a:t>
            </a:r>
            <a:r>
              <a:rPr lang="hy-AM" sz="1100" baseline="-250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hy-AM" sz="11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-ի SEM (a), TEM (b) և EDS (c) հետազոտության նկարները։</a:t>
            </a:r>
            <a:endParaRPr lang="en-US" sz="1100" dirty="0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368367BC-1734-4941-BDD4-1956D8294735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0611" y="2295088"/>
            <a:ext cx="2868929" cy="3643313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4DDCA149-7E3B-473F-AA15-EC75B33A6C34}"/>
              </a:ext>
            </a:extLst>
          </p:cNvPr>
          <p:cNvSpPr txBox="1"/>
          <p:nvPr/>
        </p:nvSpPr>
        <p:spPr>
          <a:xfrm>
            <a:off x="7267574" y="6072485"/>
            <a:ext cx="4924425" cy="6001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hy-AM" sz="11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1T և 2H WS</a:t>
            </a:r>
            <a:r>
              <a:rPr lang="hy-AM" sz="1100" baseline="-250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hy-AM" sz="11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-ի XPS (a-c, i-k), DLS (d), UV-Vis (e), XRD (f-h), FTIR-ATR (l, m), Ռաման սպեկտրոսկոպիայի (n, o) հետազոտությունների բնութագրական սպեկտրերը։</a:t>
            </a:r>
            <a:endParaRPr lang="en-US" sz="1100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F5BB59EC-7147-457B-B2DC-7DB9972D2264}"/>
              </a:ext>
            </a:extLst>
          </p:cNvPr>
          <p:cNvSpPr txBox="1"/>
          <p:nvPr/>
        </p:nvSpPr>
        <p:spPr>
          <a:xfrm>
            <a:off x="3988623" y="4168685"/>
            <a:ext cx="4025266" cy="15642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hy-AM" sz="1800" dirty="0">
                <a:solidFill>
                  <a:srgbClr val="002060"/>
                </a:solidFill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Հետազոտությունների արդյունքում ցույց է տրվել, որ </a:t>
            </a:r>
            <a:r>
              <a:rPr lang="hy-AM" sz="1800" b="1" dirty="0">
                <a:solidFill>
                  <a:srgbClr val="002060"/>
                </a:solidFill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1T WS</a:t>
            </a:r>
            <a:r>
              <a:rPr lang="hy-AM" sz="1800" b="1" baseline="-25000" dirty="0">
                <a:solidFill>
                  <a:srgbClr val="002060"/>
                </a:solidFill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hy-AM" sz="1800" b="1" dirty="0">
                <a:solidFill>
                  <a:srgbClr val="002060"/>
                </a:solidFill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/PVP</a:t>
            </a:r>
            <a:r>
              <a:rPr lang="hy-AM" sz="1800" dirty="0">
                <a:solidFill>
                  <a:srgbClr val="002060"/>
                </a:solidFill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-ին ավելի լավ է դրսևորում ՀԲ փուլ, իսկ օգտագործված ՄԱՆ-երից ամենաարդյունավետը CTAB-ին է։</a:t>
            </a:r>
            <a:endParaRPr lang="en-US" sz="18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E47FB62E-AE43-4773-840B-1484F976D0AE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351" t="4482" r="4166" b="2525"/>
          <a:stretch/>
        </p:blipFill>
        <p:spPr>
          <a:xfrm>
            <a:off x="4688204" y="2405053"/>
            <a:ext cx="2186941" cy="1402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9771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1BC02F-F1C0-45E6-AA7F-C704BB375B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851" y="296345"/>
            <a:ext cx="11767632" cy="914400"/>
          </a:xfrm>
        </p:spPr>
        <p:txBody>
          <a:bodyPr/>
          <a:lstStyle/>
          <a:p>
            <a:r>
              <a:rPr lang="en-US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1T-WS2/PVP/</a:t>
            </a:r>
            <a:r>
              <a:rPr lang="en-US" b="1" i="1" cap="none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</a:t>
            </a:r>
            <a:r>
              <a:rPr lang="en-US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y-AM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հիբրիդային նանոկոմպոզիտ</a:t>
            </a:r>
            <a:endParaRPr lang="en-US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042C8B0-27EC-49C3-8916-C51974E4B489}"/>
              </a:ext>
            </a:extLst>
          </p:cNvPr>
          <p:cNvSpPr txBox="1"/>
          <p:nvPr/>
        </p:nvSpPr>
        <p:spPr>
          <a:xfrm>
            <a:off x="11591926" y="106648"/>
            <a:ext cx="4995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fld id="{0040C9DA-D042-4141-94A7-465E85D444E3}" type="slidenum">
              <a:rPr lang="ru-RU" sz="1800" b="1" smtClean="0">
                <a:solidFill>
                  <a:srgbClr val="415E77"/>
                </a:solidFill>
                <a:latin typeface="GHEA Grapalat" panose="02000506050000020003" pitchFamily="50" charset="0"/>
              </a:rPr>
              <a:pPr/>
              <a:t>13</a:t>
            </a:fld>
            <a:endParaRPr lang="en-US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1A7585E-C378-4B86-B49B-01EB9E20884F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4192" y="1927763"/>
            <a:ext cx="3498308" cy="3745424"/>
          </a:xfrm>
          <a:prstGeom prst="rect">
            <a:avLst/>
          </a:prstGeom>
          <a:noFill/>
        </p:spPr>
      </p:pic>
      <p:pic>
        <p:nvPicPr>
          <p:cNvPr id="14" name="image9.png">
            <a:extLst>
              <a:ext uri="{FF2B5EF4-FFF2-40B4-BE49-F238E27FC236}">
                <a16:creationId xmlns:a16="http://schemas.microsoft.com/office/drawing/2014/main" id="{4CA3C028-2F37-4466-A5AD-43C56885AFD6}"/>
              </a:ext>
            </a:extLst>
          </p:cNvPr>
          <p:cNvPicPr/>
          <p:nvPr/>
        </p:nvPicPr>
        <p:blipFill>
          <a:blip r:embed="rId3"/>
          <a:srcRect/>
          <a:stretch>
            <a:fillRect/>
          </a:stretch>
        </p:blipFill>
        <p:spPr>
          <a:xfrm>
            <a:off x="8855617" y="3429001"/>
            <a:ext cx="3225894" cy="3268786"/>
          </a:xfrm>
          <a:prstGeom prst="rect">
            <a:avLst/>
          </a:prstGeom>
          <a:ln/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AE9D45A-DB52-4DA9-93D8-CC2CB2E144DC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852" y="921827"/>
            <a:ext cx="4467224" cy="4088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58770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8D44B840-C4B4-4B41-964C-99659FC930FE}"/>
              </a:ext>
            </a:extLst>
          </p:cNvPr>
          <p:cNvSpPr txBox="1"/>
          <p:nvPr/>
        </p:nvSpPr>
        <p:spPr>
          <a:xfrm>
            <a:off x="11573992" y="106648"/>
            <a:ext cx="51749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fld id="{0040C9DA-D042-4141-94A7-465E85D444E3}" type="slidenum">
              <a:rPr lang="ru-RU" sz="1800" b="1" smtClean="0">
                <a:solidFill>
                  <a:srgbClr val="415E77"/>
                </a:solidFill>
                <a:latin typeface="GHEA Grapalat" panose="02000506050000020003" pitchFamily="50" charset="0"/>
              </a:rPr>
              <a:pPr/>
              <a:t>14</a:t>
            </a:fld>
            <a:endParaRPr lang="en-US" dirty="0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B93FC814-80D4-4B43-9BFF-72C98C6A6F58}"/>
              </a:ext>
            </a:extLst>
          </p:cNvPr>
          <p:cNvSpPr txBox="1">
            <a:spLocks/>
          </p:cNvSpPr>
          <p:nvPr/>
        </p:nvSpPr>
        <p:spPr>
          <a:xfrm>
            <a:off x="323850" y="212525"/>
            <a:ext cx="11767632" cy="9144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 cap="all" spc="300" baseline="0">
                <a:solidFill>
                  <a:schemeClr val="tx1"/>
                </a:solidFill>
                <a:latin typeface="+mj-lt"/>
                <a:ea typeface="+mj-ea"/>
                <a:cs typeface="Posterama" panose="020B0504020200020000" pitchFamily="34" charset="0"/>
              </a:defRPr>
            </a:lvl1pPr>
          </a:lstStyle>
          <a:p>
            <a:r>
              <a:rPr lang="en-US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1T-WS</a:t>
            </a:r>
            <a:r>
              <a:rPr lang="en-US" sz="24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/PVP/</a:t>
            </a:r>
            <a:r>
              <a:rPr lang="en-US" b="1" i="1" cap="none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</a:t>
            </a:r>
            <a:r>
              <a:rPr lang="en-US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y-AM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հիբրիդային նանոկոմպոզիտ</a:t>
            </a:r>
            <a:endParaRPr lang="en-US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72C1BC06-6F1E-4178-8AAC-EACDC636D3F3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1150" y="1126925"/>
            <a:ext cx="5695950" cy="5518550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27110904-F815-4D22-857B-5625106345A1}"/>
              </a:ext>
            </a:extLst>
          </p:cNvPr>
          <p:cNvSpPr txBox="1"/>
          <p:nvPr/>
        </p:nvSpPr>
        <p:spPr>
          <a:xfrm>
            <a:off x="7611591" y="2240340"/>
            <a:ext cx="4247033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XPS analysis of 1T-WS₂/PVP/</a:t>
            </a:r>
            <a:r>
              <a:rPr lang="en-US" sz="16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rGO</a:t>
            </a:r>
            <a:r>
              <a:rPr lang="en-US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in comparison with 1T-WS₂/PVP and </a:t>
            </a:r>
            <a:r>
              <a:rPr lang="en-US" sz="16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rGO</a:t>
            </a:r>
            <a:r>
              <a:rPr lang="en-US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/PVP. </a:t>
            </a:r>
            <a:r>
              <a:rPr lang="en-US" sz="16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High-resolution deconvoluted spectra of </a:t>
            </a:r>
            <a:r>
              <a:rPr lang="en-US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W 4f </a:t>
            </a:r>
            <a:r>
              <a:rPr lang="en-US" sz="16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(a) for 1T-WS₂/PVP and 1T-WS₂/PVP/</a:t>
            </a:r>
            <a:r>
              <a:rPr lang="en-US" sz="1600" dirty="0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rGO</a:t>
            </a:r>
            <a:r>
              <a:rPr lang="en-US" sz="16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, </a:t>
            </a:r>
            <a:r>
              <a:rPr lang="en-US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 2p </a:t>
            </a:r>
            <a:r>
              <a:rPr lang="en-US" sz="16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(b), </a:t>
            </a:r>
            <a:r>
              <a:rPr lang="en-US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C 1s </a:t>
            </a:r>
            <a:r>
              <a:rPr lang="en-US" sz="16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(c), </a:t>
            </a:r>
            <a:r>
              <a:rPr lang="en-US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O 1s </a:t>
            </a:r>
            <a:r>
              <a:rPr lang="en-US" sz="16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(d), and </a:t>
            </a:r>
            <a:r>
              <a:rPr lang="en-US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N 1s </a:t>
            </a:r>
            <a:r>
              <a:rPr lang="en-US" sz="16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(e) for 1T-WS₂/PVP, </a:t>
            </a:r>
            <a:r>
              <a:rPr lang="en-US" sz="1600" dirty="0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rGO</a:t>
            </a:r>
            <a:r>
              <a:rPr lang="en-US" sz="16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/PVP, and the 1T-WS₂/PVP/</a:t>
            </a:r>
            <a:r>
              <a:rPr lang="en-US" sz="1600" dirty="0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rGO</a:t>
            </a:r>
            <a:r>
              <a:rPr lang="en-US" sz="16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hybrid. </a:t>
            </a:r>
            <a:endParaRPr lang="hy-AM" sz="16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en-US" sz="16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The fitted components correspond to different chemical contributions: 1T phase of WS₂ </a:t>
            </a:r>
            <a:r>
              <a:rPr lang="en-US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(blue), </a:t>
            </a:r>
            <a:r>
              <a:rPr lang="en-US" sz="16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2H phase of WS₂ </a:t>
            </a:r>
            <a:r>
              <a:rPr lang="en-US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(green), </a:t>
            </a:r>
            <a:r>
              <a:rPr lang="en-US" sz="16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and oxygen-related bonds </a:t>
            </a:r>
            <a:r>
              <a:rPr lang="en-US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(cyan). </a:t>
            </a:r>
            <a:r>
              <a:rPr lang="en-US" sz="16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In the C 1s spectra, C–C bonds are shown in </a:t>
            </a:r>
            <a:r>
              <a:rPr lang="en-US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brown</a:t>
            </a:r>
            <a:r>
              <a:rPr lang="en-US" sz="16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, C–N bonds in </a:t>
            </a:r>
            <a:r>
              <a:rPr lang="en-US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yellow</a:t>
            </a:r>
            <a:r>
              <a:rPr lang="en-US" sz="16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, and oxygen-containing carbon species in </a:t>
            </a:r>
            <a:r>
              <a:rPr lang="en-US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cyan</a:t>
            </a:r>
            <a:r>
              <a:rPr lang="en-US" sz="16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. In the N 1s spectra, C-N is shown in </a:t>
            </a:r>
            <a:r>
              <a:rPr lang="en-US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yellow, </a:t>
            </a:r>
            <a:r>
              <a:rPr lang="en-US" sz="16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and ammonium species are represented in </a:t>
            </a:r>
            <a:r>
              <a:rPr lang="en-US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purple.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21869759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5262EE-22D3-4FC5-B2AE-668571984D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4560" y="390270"/>
            <a:ext cx="9821955" cy="914400"/>
          </a:xfrm>
        </p:spPr>
        <p:txBody>
          <a:bodyPr/>
          <a:lstStyle/>
          <a:p>
            <a:r>
              <a:rPr lang="hy-AM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Սենսորային հարթակ</a:t>
            </a:r>
            <a:endParaRPr lang="en-US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3489050-6360-48AD-93C9-3CCF4A4F93CE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/>
          <a:srcRect r="49361"/>
          <a:stretch/>
        </p:blipFill>
        <p:spPr>
          <a:xfrm>
            <a:off x="8361119" y="1096963"/>
            <a:ext cx="2361826" cy="2332037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D44B840-C4B4-4B41-964C-99659FC930FE}"/>
              </a:ext>
            </a:extLst>
          </p:cNvPr>
          <p:cNvSpPr txBox="1"/>
          <p:nvPr/>
        </p:nvSpPr>
        <p:spPr>
          <a:xfrm>
            <a:off x="11573992" y="106648"/>
            <a:ext cx="51749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fld id="{0040C9DA-D042-4141-94A7-465E85D444E3}" type="slidenum">
              <a:rPr lang="ru-RU" sz="1800" b="1" smtClean="0">
                <a:solidFill>
                  <a:srgbClr val="415E77"/>
                </a:solidFill>
                <a:latin typeface="GHEA Grapalat" panose="02000506050000020003" pitchFamily="50" charset="0"/>
              </a:rPr>
              <a:pPr/>
              <a:t>15</a:t>
            </a:fld>
            <a:endParaRPr lang="en-US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FBA22F99-2416-4D40-A081-940C0479A4DD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2750" y="3429000"/>
            <a:ext cx="5253764" cy="329034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83AFB8E-5018-467F-8BA2-A979D773C8E4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729" y="987949"/>
            <a:ext cx="5943600" cy="408622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A6590737-2571-45D4-A852-622B0E9C4A42}"/>
                  </a:ext>
                </a:extLst>
              </p:cNvPr>
              <p:cNvSpPr txBox="1"/>
              <p:nvPr/>
            </p:nvSpPr>
            <p:spPr>
              <a:xfrm>
                <a:off x="6475169" y="1785585"/>
                <a:ext cx="1885950" cy="58124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US" sz="2000" i="1" smtClean="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(</m:t>
                            </m:r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𝐼</m:t>
                            </m:r>
                          </m:e>
                          <m:sub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h</m:t>
                            </m:r>
                          </m:sub>
                        </m:sSub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𝐼</m:t>
                            </m:r>
                          </m:e>
                          <m:sub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0</m:t>
                            </m:r>
                          </m:sub>
                        </m:sSub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</m:num>
                      <m:den>
                        <m:sSub>
                          <m:sSubPr>
                            <m:ctrlP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𝐼</m:t>
                            </m:r>
                          </m:e>
                          <m:sub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0</m:t>
                            </m:r>
                          </m:sub>
                        </m:sSub>
                      </m:den>
                    </m:f>
                    <m:r>
                      <a:rPr lang="en-US" sz="2000" i="1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×100%</m:t>
                    </m:r>
                  </m:oMath>
                </a14:m>
                <a:r>
                  <a:rPr lang="en-US" sz="16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endParaRPr lang="en-US" dirty="0"/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A6590737-2571-45D4-A852-622B0E9C4A4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75169" y="1785585"/>
                <a:ext cx="1885950" cy="581249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Box 17">
            <a:extLst>
              <a:ext uri="{FF2B5EF4-FFF2-40B4-BE49-F238E27FC236}">
                <a16:creationId xmlns:a16="http://schemas.microsoft.com/office/drawing/2014/main" id="{11B7E825-ACD6-4CE5-B94B-9AD433D6BFC6}"/>
              </a:ext>
            </a:extLst>
          </p:cNvPr>
          <p:cNvSpPr txBox="1"/>
          <p:nvPr/>
        </p:nvSpPr>
        <p:spPr>
          <a:xfrm>
            <a:off x="437729" y="5118910"/>
            <a:ext cx="6131279" cy="16004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sz="1400" b="1" i="0" dirty="0">
                <a:solidFill>
                  <a:srgbClr val="0F1115"/>
                </a:solidFill>
                <a:effectLst/>
                <a:latin typeface="quote-cjk-patch"/>
              </a:rPr>
              <a:t>Response &amp; recovery times (at 33% RH):</a:t>
            </a:r>
            <a:r>
              <a:rPr lang="en-US" sz="1400" b="0" i="0" dirty="0">
                <a:solidFill>
                  <a:srgbClr val="0F1115"/>
                </a:solidFill>
                <a:effectLst/>
                <a:latin typeface="quote-cjk-patch"/>
              </a:rPr>
              <a:t> 46.9 s and 44.7 s, respectively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1400" b="1" i="0" dirty="0">
                <a:solidFill>
                  <a:srgbClr val="0F1115"/>
                </a:solidFill>
                <a:effectLst/>
                <a:latin typeface="quote-cjk-patch"/>
              </a:rPr>
              <a:t>Measurement interval:</a:t>
            </a:r>
            <a:r>
              <a:rPr lang="en-US" sz="1400" b="0" i="0" dirty="0">
                <a:solidFill>
                  <a:srgbClr val="0F1115"/>
                </a:solidFill>
                <a:effectLst/>
                <a:latin typeface="quote-cjk-patch"/>
              </a:rPr>
              <a:t> 60 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1400" b="1" i="0" dirty="0">
                <a:solidFill>
                  <a:srgbClr val="0F1115"/>
                </a:solidFill>
                <a:effectLst/>
                <a:latin typeface="quote-cjk-patch"/>
              </a:rPr>
              <a:t>Sensitivity (at 60 s interval):</a:t>
            </a:r>
            <a:r>
              <a:rPr lang="en-US" sz="1400" b="0" i="0" dirty="0">
                <a:solidFill>
                  <a:srgbClr val="0F1115"/>
                </a:solidFill>
                <a:effectLst/>
                <a:latin typeface="quote-cjk-patch"/>
              </a:rPr>
              <a:t> 0.7%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1400" b="1" i="0" dirty="0">
                <a:solidFill>
                  <a:srgbClr val="0F1115"/>
                </a:solidFill>
                <a:effectLst/>
                <a:latin typeface="quote-cjk-patch"/>
              </a:rPr>
              <a:t>Test conditions:</a:t>
            </a:r>
            <a:r>
              <a:rPr lang="en-US" sz="1400" b="0" i="0" dirty="0">
                <a:solidFill>
                  <a:srgbClr val="0F1115"/>
                </a:solidFill>
                <a:effectLst/>
                <a:latin typeface="quote-cjk-patch"/>
              </a:rPr>
              <a:t> Constant humid air flow rate of 200 </a:t>
            </a:r>
            <a:r>
              <a:rPr lang="en-US" sz="1400" b="0" i="0" dirty="0" err="1">
                <a:solidFill>
                  <a:srgbClr val="0F1115"/>
                </a:solidFill>
                <a:effectLst/>
                <a:latin typeface="quote-cjk-patch"/>
              </a:rPr>
              <a:t>sccm</a:t>
            </a:r>
            <a:endParaRPr lang="en-US" sz="1400" b="0" i="0" dirty="0">
              <a:solidFill>
                <a:srgbClr val="0F1115"/>
              </a:solidFill>
              <a:effectLst/>
              <a:latin typeface="quote-cjk-patch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1400" b="1" i="0" dirty="0">
                <a:solidFill>
                  <a:srgbClr val="0F1115"/>
                </a:solidFill>
                <a:effectLst/>
                <a:latin typeface="quote-cjk-patch"/>
              </a:rPr>
              <a:t>Key finding:</a:t>
            </a:r>
            <a:r>
              <a:rPr lang="en-US" sz="1400" b="0" i="0" dirty="0">
                <a:solidFill>
                  <a:srgbClr val="0F1115"/>
                </a:solidFill>
                <a:effectLst/>
                <a:latin typeface="quote-cjk-patch"/>
              </a:rPr>
              <a:t> Response values are strongly dependent on the time interval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1400" b="1" i="0" dirty="0">
                <a:solidFill>
                  <a:srgbClr val="0F1115"/>
                </a:solidFill>
                <a:effectLst/>
                <a:latin typeface="quote-cjk-patch"/>
              </a:rPr>
              <a:t>Sensitivity at 30 s interval:</a:t>
            </a:r>
            <a:r>
              <a:rPr lang="en-US" sz="1400" b="0" i="0" dirty="0">
                <a:solidFill>
                  <a:srgbClr val="0F1115"/>
                </a:solidFill>
                <a:effectLst/>
                <a:latin typeface="quote-cjk-patch"/>
              </a:rPr>
              <a:t> 0.2%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1400" b="1" i="0" dirty="0">
                <a:solidFill>
                  <a:srgbClr val="0F1115"/>
                </a:solidFill>
                <a:effectLst/>
                <a:latin typeface="quote-cjk-patch"/>
              </a:rPr>
              <a:t>Sensitivity at 90 s interval:</a:t>
            </a:r>
            <a:r>
              <a:rPr lang="en-US" sz="1400" b="0" i="0" dirty="0">
                <a:solidFill>
                  <a:srgbClr val="0F1115"/>
                </a:solidFill>
                <a:effectLst/>
                <a:latin typeface="quote-cjk-patch"/>
              </a:rPr>
              <a:t> 1.2%</a:t>
            </a:r>
          </a:p>
        </p:txBody>
      </p:sp>
    </p:spTree>
    <p:extLst>
      <p:ext uri="{BB962C8B-B14F-4D97-AF65-F5344CB8AC3E}">
        <p14:creationId xmlns:p14="http://schemas.microsoft.com/office/powerpoint/2010/main" val="366252240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5262EE-22D3-4FC5-B2AE-668571984D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3835" y="252278"/>
            <a:ext cx="11673840" cy="914400"/>
          </a:xfrm>
        </p:spPr>
        <p:txBody>
          <a:bodyPr/>
          <a:lstStyle/>
          <a:p>
            <a:r>
              <a:rPr lang="en-US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WS</a:t>
            </a:r>
            <a:r>
              <a:rPr lang="en-US" sz="20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/WS</a:t>
            </a:r>
            <a:r>
              <a:rPr lang="en-US" sz="2800" b="1" i="1" cap="none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14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WS</a:t>
            </a:r>
            <a:r>
              <a:rPr lang="en-US" sz="20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/CNT </a:t>
            </a:r>
            <a:r>
              <a:rPr lang="hy-AM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և </a:t>
            </a:r>
            <a:r>
              <a:rPr lang="en-US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WS</a:t>
            </a:r>
            <a:r>
              <a:rPr lang="en-US" sz="3600" b="1" i="1" cap="none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16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/CNT </a:t>
            </a:r>
            <a:r>
              <a:rPr lang="hy-AM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հիբրիդ</a:t>
            </a:r>
            <a:endParaRPr lang="en-US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D44B840-C4B4-4B41-964C-99659FC930FE}"/>
              </a:ext>
            </a:extLst>
          </p:cNvPr>
          <p:cNvSpPr txBox="1"/>
          <p:nvPr/>
        </p:nvSpPr>
        <p:spPr>
          <a:xfrm>
            <a:off x="11573992" y="106648"/>
            <a:ext cx="51749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fld id="{0040C9DA-D042-4141-94A7-465E85D444E3}" type="slidenum">
              <a:rPr lang="ru-RU" sz="1800" b="1" smtClean="0">
                <a:solidFill>
                  <a:srgbClr val="415E77"/>
                </a:solidFill>
                <a:latin typeface="GHEA Grapalat" panose="02000506050000020003" pitchFamily="50" charset="0"/>
              </a:rPr>
              <a:pPr/>
              <a:t>16</a:t>
            </a:fld>
            <a:endParaRPr lang="en-US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33CECA9-8483-498E-B330-62C9F3629FD8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600" y="1291533"/>
            <a:ext cx="3537207" cy="2028825"/>
          </a:xfrm>
          <a:prstGeom prst="rect">
            <a:avLst/>
          </a:prstGeom>
          <a:noFill/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89510E2-73A6-4827-B78A-9A4CF218F068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601" y="3562350"/>
            <a:ext cx="3537207" cy="2579371"/>
          </a:xfrm>
          <a:prstGeom prst="rect">
            <a:avLst/>
          </a:prstGeom>
          <a:noFill/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22237B8-9FC3-472B-98C6-38205FFBCCB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60273" y="1957253"/>
            <a:ext cx="3751824" cy="336722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67532402-70F0-4A8E-A75F-8A0A353AA1A9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8564" y="3562350"/>
            <a:ext cx="4035311" cy="294798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0924778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id="{979C3824-06C9-4748-95D6-2803D161A125}"/>
              </a:ext>
            </a:extLst>
          </p:cNvPr>
          <p:cNvSpPr txBox="1">
            <a:spLocks/>
          </p:cNvSpPr>
          <p:nvPr/>
        </p:nvSpPr>
        <p:spPr>
          <a:xfrm>
            <a:off x="11735888" y="52488"/>
            <a:ext cx="456112" cy="50369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ru-RU" sz="2400" b="1" dirty="0">
              <a:solidFill>
                <a:srgbClr val="415E77"/>
              </a:solidFill>
              <a:latin typeface="GHEA Grapalat" panose="02000506050000020003" pitchFamily="50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31F26E2-F25F-40FB-888C-2ADFD76AF846}"/>
              </a:ext>
            </a:extLst>
          </p:cNvPr>
          <p:cNvSpPr txBox="1"/>
          <p:nvPr/>
        </p:nvSpPr>
        <p:spPr>
          <a:xfrm>
            <a:off x="11557262" y="106648"/>
            <a:ext cx="53421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fld id="{0040C9DA-D042-4141-94A7-465E85D444E3}" type="slidenum">
              <a:rPr lang="ru-RU" sz="1800" b="1" smtClean="0">
                <a:solidFill>
                  <a:srgbClr val="415E77"/>
                </a:solidFill>
                <a:latin typeface="GHEA Grapalat" panose="02000506050000020003" pitchFamily="50" charset="0"/>
              </a:rPr>
              <a:pPr/>
              <a:t>17</a:t>
            </a:fld>
            <a:endParaRPr lang="en-US" dirty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75BADA72-7465-4DD4-95B3-AD7B6D81632F}"/>
              </a:ext>
            </a:extLst>
          </p:cNvPr>
          <p:cNvSpPr txBox="1">
            <a:spLocks/>
          </p:cNvSpPr>
          <p:nvPr/>
        </p:nvSpPr>
        <p:spPr>
          <a:xfrm>
            <a:off x="125286" y="57150"/>
            <a:ext cx="12115800" cy="64718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y-AM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hy-AM" sz="32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ՀՐԱՊԱՐԱԿՈՒՄՆԵՐ</a:t>
            </a:r>
            <a:endParaRPr lang="en-US" sz="4000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6D5035E-71D1-4201-9190-CDCC2F270F6C}"/>
              </a:ext>
            </a:extLst>
          </p:cNvPr>
          <p:cNvSpPr txBox="1"/>
          <p:nvPr/>
        </p:nvSpPr>
        <p:spPr>
          <a:xfrm>
            <a:off x="9658350" y="1405081"/>
            <a:ext cx="1898912" cy="36089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20000"/>
              </a:lnSpc>
              <a:buAutoNum type="arabicPeriod"/>
            </a:pPr>
            <a:r>
              <a:rPr lang="en-US" sz="1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Q1 (IF: 4.6)</a:t>
            </a:r>
            <a:endParaRPr lang="hy-AM" sz="1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20000"/>
              </a:lnSpc>
              <a:buAutoNum type="arabicPeriod"/>
            </a:pPr>
            <a:r>
              <a:rPr lang="en-US" sz="1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Q1 (IF: 5.0)</a:t>
            </a:r>
            <a:endParaRPr lang="hy-AM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20000"/>
              </a:lnSpc>
              <a:buAutoNum type="arabicPeriod"/>
            </a:pPr>
            <a:r>
              <a:rPr lang="en-US" sz="1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Q1(IF: 6.8)</a:t>
            </a:r>
            <a:endParaRPr lang="hy-AM" sz="1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20000"/>
              </a:lnSpc>
              <a:buAutoNum type="arabicPeriod"/>
            </a:pPr>
            <a:r>
              <a:rPr lang="en-US" sz="1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Q2 (IF: 2.7)</a:t>
            </a:r>
            <a:endParaRPr lang="hy-AM" sz="1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20000"/>
              </a:lnSpc>
            </a:pPr>
            <a:endParaRPr lang="hy-AM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20000"/>
              </a:lnSpc>
            </a:pPr>
            <a:r>
              <a:rPr lang="hy-AM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Ոչ ծածկագրով՝ </a:t>
            </a:r>
          </a:p>
          <a:p>
            <a:pPr algn="ctr">
              <a:lnSpc>
                <a:spcPct val="120000"/>
              </a:lnSpc>
            </a:pP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 Q1</a:t>
            </a:r>
          </a:p>
          <a:p>
            <a:pPr algn="ctr">
              <a:lnSpc>
                <a:spcPct val="120000"/>
              </a:lnSpc>
            </a:pPr>
            <a:r>
              <a:rPr lang="hy-AM" sz="1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Համագործակցությամբ՝</a:t>
            </a:r>
          </a:p>
          <a:p>
            <a:pPr algn="ctr">
              <a:lnSpc>
                <a:spcPct val="120000"/>
              </a:lnSpc>
            </a:pPr>
            <a:r>
              <a:rPr lang="hy-AM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hy-AM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Q1 </a:t>
            </a:r>
            <a:r>
              <a:rPr lang="hy-AM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ct val="120000"/>
              </a:lnSpc>
            </a:pPr>
            <a:r>
              <a:rPr lang="hy-AM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Q2</a:t>
            </a:r>
            <a:endParaRPr lang="hy-AM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20000"/>
              </a:lnSpc>
            </a:pPr>
            <a:endParaRPr lang="hy-AM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3C30C47E-0210-4F03-9BE8-93CCA62EE4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3198" y="4057458"/>
            <a:ext cx="5085152" cy="2113534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B2C50644-0D6A-4746-B6EC-C58318180D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1919" y="1025459"/>
            <a:ext cx="5086431" cy="2403542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AD402661-59EA-45B4-9350-CA5179C87A7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3527" y="1033511"/>
            <a:ext cx="4473142" cy="2619911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FED008F8-4DFB-47EE-AD8D-575250086C8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2591"/>
          <a:stretch/>
        </p:blipFill>
        <p:spPr>
          <a:xfrm>
            <a:off x="325710" y="4281879"/>
            <a:ext cx="4246209" cy="2113533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AEC9695E-10F7-4379-A292-7973BDC5856D}"/>
              </a:ext>
            </a:extLst>
          </p:cNvPr>
          <p:cNvSpPr txBox="1"/>
          <p:nvPr/>
        </p:nvSpPr>
        <p:spPr>
          <a:xfrm>
            <a:off x="9658350" y="753835"/>
            <a:ext cx="18989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y-AM" b="1" dirty="0"/>
              <a:t>Դրամաշնորհի ծածկագրով</a:t>
            </a:r>
            <a:r>
              <a:rPr lang="hy-AM" dirty="0"/>
              <a:t>՝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33651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id="{979C3824-06C9-4748-95D6-2803D161A125}"/>
              </a:ext>
            </a:extLst>
          </p:cNvPr>
          <p:cNvSpPr txBox="1">
            <a:spLocks/>
          </p:cNvSpPr>
          <p:nvPr/>
        </p:nvSpPr>
        <p:spPr>
          <a:xfrm>
            <a:off x="11735888" y="52488"/>
            <a:ext cx="456112" cy="50369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ru-RU" sz="2400" b="1" dirty="0">
              <a:solidFill>
                <a:srgbClr val="415E77"/>
              </a:solidFill>
              <a:latin typeface="GHEA Grapalat" panose="02000506050000020003" pitchFamily="50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31F26E2-F25F-40FB-888C-2ADFD76AF846}"/>
              </a:ext>
            </a:extLst>
          </p:cNvPr>
          <p:cNvSpPr txBox="1"/>
          <p:nvPr/>
        </p:nvSpPr>
        <p:spPr>
          <a:xfrm>
            <a:off x="11557262" y="106648"/>
            <a:ext cx="53421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fld id="{0040C9DA-D042-4141-94A7-465E85D444E3}" type="slidenum">
              <a:rPr lang="ru-RU" sz="1800" b="1" smtClean="0">
                <a:solidFill>
                  <a:srgbClr val="415E77"/>
                </a:solidFill>
                <a:latin typeface="GHEA Grapalat" panose="02000506050000020003" pitchFamily="50" charset="0"/>
              </a:rPr>
              <a:pPr/>
              <a:t>18</a:t>
            </a:fld>
            <a:endParaRPr lang="en-US" dirty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75BADA72-7465-4DD4-95B3-AD7B6D81632F}"/>
              </a:ext>
            </a:extLst>
          </p:cNvPr>
          <p:cNvSpPr txBox="1">
            <a:spLocks/>
          </p:cNvSpPr>
          <p:nvPr/>
        </p:nvSpPr>
        <p:spPr>
          <a:xfrm>
            <a:off x="193527" y="272685"/>
            <a:ext cx="12115800" cy="64718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y-AM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hy-AM" sz="3600" b="1" i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Մասնակցություն գիտաժողովներին</a:t>
            </a:r>
          </a:p>
          <a:p>
            <a:endParaRPr lang="en-US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3D7B882-05E6-4D3F-8B69-2FB0E615F898}"/>
              </a:ext>
            </a:extLst>
          </p:cNvPr>
          <p:cNvSpPr txBox="1"/>
          <p:nvPr/>
        </p:nvSpPr>
        <p:spPr>
          <a:xfrm>
            <a:off x="371476" y="764024"/>
            <a:ext cx="11185786" cy="61555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hy-AM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միջազգային գիտաժողովի շրջանակներում՝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r>
              <a:rPr lang="hy-AM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թեզիս 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International Liquid Crystal Conference 2026, 21-27 June, Québec, Canada</a:t>
            </a:r>
          </a:p>
          <a:p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ADVANCED MATERIALS FOR BIO-RELATED APPLICATIONS, May 17-21, 2026, 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Warsaw, Poland </a:t>
            </a:r>
          </a:p>
          <a:p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15th International Symposium and COST Workshop “Optics &amp; its applications”, May 4 – 8, 2026, 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Yerevan, Armenia</a:t>
            </a:r>
          </a:p>
          <a:p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Global Virtual Conference on Materials Science &amp; Engineering, May 19-20, 2025</a:t>
            </a:r>
          </a:p>
          <a:p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OPTICS &amp; ITS APPLICATIONS, 27.06.2025-01.07.2025, 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Warsaw, Poland</a:t>
            </a:r>
          </a:p>
          <a:p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Optics and its Applications in Quantum Technologies"  (OPTICS-QT), 26-30 September, 2025, 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Yerevan, Armenia</a:t>
            </a:r>
          </a:p>
          <a:p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6th International Conference on Advanced Functional Materials, 09.10.2025-10.10.2025, 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Prague, Czech Republic </a:t>
            </a:r>
            <a:endParaRPr lang="hy-AM" sz="1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hy-AM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en-US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hy-AM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Գործուղում հաշվետու ժամանակամիջոցում </a:t>
            </a:r>
          </a:p>
          <a:p>
            <a:endParaRPr lang="hy-AM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hy-AM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Մասնակցություն </a:t>
            </a:r>
            <a:r>
              <a:rPr lang="en-US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International Liquid Crystal Conference 2026</a:t>
            </a:r>
            <a:r>
              <a:rPr lang="hy-AM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-ին</a:t>
            </a:r>
            <a:r>
              <a:rPr lang="en-US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21-27 </a:t>
            </a:r>
            <a:r>
              <a:rPr lang="hy-AM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հունիս</a:t>
            </a:r>
            <a:r>
              <a:rPr lang="en-US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hy-AM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Քվեբեկ, Կանադա</a:t>
            </a:r>
            <a:r>
              <a:rPr lang="hy-AM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։</a:t>
            </a:r>
          </a:p>
          <a:p>
            <a:r>
              <a:rPr lang="hy-AM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Մասնակցություն </a:t>
            </a:r>
            <a:r>
              <a:rPr lang="en-US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“AMBRA 2026” </a:t>
            </a:r>
            <a:r>
              <a:rPr lang="hy-AM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գիտաժողովին, 17․05․26-21․05․26, </a:t>
            </a:r>
            <a:r>
              <a:rPr lang="hy-AM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Վարշավա, Լեհաստան</a:t>
            </a:r>
            <a:r>
              <a:rPr lang="hy-AM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։</a:t>
            </a:r>
            <a:endParaRPr lang="en-US" sz="1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hy-AM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Սեմինարի անցկացում Հիմնարար տեխնոլոգիական հետազոտությունների ինստիտուտի Անընդհատ միջավայրերի տեսության և նանոկառուցվածքների բաժանմունքում՝ «Հեղուկ բյուրեղային նանոհամակարգեր առաջադեմ օպտոէլեկտրոնիկայի համար» թեմայով, 25․06․2025, </a:t>
            </a:r>
            <a:r>
              <a:rPr lang="hy-AM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Վարշավա, Լեհաստան</a:t>
            </a:r>
            <a:r>
              <a:rPr lang="hy-AM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։</a:t>
            </a:r>
          </a:p>
          <a:p>
            <a:r>
              <a:rPr lang="hy-AM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Մասնակցություն «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OPTICS &amp; ITS APPLICATIONS» </a:t>
            </a:r>
            <a:r>
              <a:rPr lang="hy-AM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գիտաժողովին, 27.06.2025-01.07.2025, </a:t>
            </a:r>
            <a:r>
              <a:rPr lang="hy-AM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Վրոցլավ, Լեհաստան</a:t>
            </a:r>
            <a:r>
              <a:rPr lang="hy-AM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։</a:t>
            </a:r>
          </a:p>
          <a:p>
            <a:r>
              <a:rPr lang="hy-AM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Մասնակցություն «6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International Conference on Advanced Functional Materials» </a:t>
            </a:r>
            <a:r>
              <a:rPr lang="hy-AM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գիտաժողովին, 09.10.2025-10.10.2025, </a:t>
            </a:r>
            <a:r>
              <a:rPr lang="hy-AM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Պրահա, Չեխիա</a:t>
            </a:r>
            <a:r>
              <a:rPr lang="hy-AM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։</a:t>
            </a:r>
          </a:p>
          <a:p>
            <a:r>
              <a:rPr lang="hy-AM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Մասնակցություն «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Falling Walls Science Summit»-</a:t>
            </a:r>
            <a:r>
              <a:rPr lang="hy-AM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ին, 06․11․2025-10․11․2025, </a:t>
            </a:r>
            <a:r>
              <a:rPr lang="hy-AM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Բեռլին, Գերմանիա</a:t>
            </a:r>
            <a:r>
              <a:rPr lang="hy-AM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hy-AM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hy-AM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Գիտական դպրոցի մասնակցություն</a:t>
            </a:r>
          </a:p>
          <a:p>
            <a:endParaRPr lang="hy-AM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hy-AM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Խմբի 4 անդամի մասնակցություն «9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International Advanced School "Frontiers in Optics &amp; Photonics» (FOP-2025), 22–30  </a:t>
            </a:r>
            <a:r>
              <a:rPr lang="hy-AM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սեպտեմբեր, 2025, </a:t>
            </a:r>
            <a:r>
              <a:rPr lang="hy-AM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Երևան-Աշտարակ, Հայաստան</a:t>
            </a:r>
            <a:r>
              <a:rPr lang="hy-AM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։</a:t>
            </a:r>
          </a:p>
          <a:p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ICTP </a:t>
            </a:r>
            <a:r>
              <a:rPr lang="hy-AM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ձմեռային դպրոցի մասնակցություն, 22․02․2025-10․03․2025, </a:t>
            </a:r>
            <a:r>
              <a:rPr lang="hy-AM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Տրիեստ,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y-AM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Իտալիա</a:t>
            </a:r>
            <a:r>
              <a:rPr lang="hy-AM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։</a:t>
            </a:r>
          </a:p>
          <a:p>
            <a:endParaRPr lang="hy-AM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431851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id="{979C3824-06C9-4748-95D6-2803D161A125}"/>
              </a:ext>
            </a:extLst>
          </p:cNvPr>
          <p:cNvSpPr txBox="1">
            <a:spLocks/>
          </p:cNvSpPr>
          <p:nvPr/>
        </p:nvSpPr>
        <p:spPr>
          <a:xfrm>
            <a:off x="11735888" y="52488"/>
            <a:ext cx="456112" cy="50369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ru-RU" sz="2400" b="1" dirty="0">
              <a:solidFill>
                <a:srgbClr val="415E77"/>
              </a:solidFill>
              <a:latin typeface="GHEA Grapalat" panose="02000506050000020003" pitchFamily="50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31F26E2-F25F-40FB-888C-2ADFD76AF846}"/>
              </a:ext>
            </a:extLst>
          </p:cNvPr>
          <p:cNvSpPr txBox="1"/>
          <p:nvPr/>
        </p:nvSpPr>
        <p:spPr>
          <a:xfrm>
            <a:off x="11557262" y="106648"/>
            <a:ext cx="53421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fld id="{0040C9DA-D042-4141-94A7-465E85D444E3}" type="slidenum">
              <a:rPr lang="ru-RU" sz="1800" b="1" smtClean="0">
                <a:solidFill>
                  <a:srgbClr val="415E77"/>
                </a:solidFill>
                <a:latin typeface="GHEA Grapalat" panose="02000506050000020003" pitchFamily="50" charset="0"/>
              </a:rPr>
              <a:pPr/>
              <a:t>19</a:t>
            </a:fld>
            <a:endParaRPr lang="en-US" dirty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75BADA72-7465-4DD4-95B3-AD7B6D81632F}"/>
              </a:ext>
            </a:extLst>
          </p:cNvPr>
          <p:cNvSpPr txBox="1">
            <a:spLocks/>
          </p:cNvSpPr>
          <p:nvPr/>
        </p:nvSpPr>
        <p:spPr>
          <a:xfrm>
            <a:off x="544386" y="58705"/>
            <a:ext cx="12115800" cy="64718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y-AM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r>
              <a:rPr lang="hy-AM" sz="3200" b="1" i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ԳԻՏՈՒԹՅԱՆ ՀԱՆՐԱՅՆԱՑՈՒՄ</a:t>
            </a:r>
            <a:endParaRPr lang="en-US" sz="3200" b="1" i="1" u="sng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000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8CA82DC-3DF0-4152-AB22-08E97BE1112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8110"/>
          <a:stretch/>
        </p:blipFill>
        <p:spPr>
          <a:xfrm>
            <a:off x="250401" y="918463"/>
            <a:ext cx="2832771" cy="363148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CF39733-A80E-4E6E-A5B8-E574987D59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86840" y="414759"/>
            <a:ext cx="2070422" cy="207042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29B5D6E-BBD7-462E-9D29-B81DF2BC528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56225" y="4907844"/>
            <a:ext cx="2924719" cy="1814912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A0C62176-34DA-4571-B815-93F1DD627289}"/>
              </a:ext>
            </a:extLst>
          </p:cNvPr>
          <p:cNvSpPr txBox="1"/>
          <p:nvPr/>
        </p:nvSpPr>
        <p:spPr>
          <a:xfrm>
            <a:off x="3232287" y="845155"/>
            <a:ext cx="6075927" cy="24622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spcBef>
                <a:spcPts val="0"/>
              </a:spcBef>
              <a:spcAft>
                <a:spcPts val="0"/>
              </a:spcAft>
            </a:pPr>
            <a:r>
              <a:rPr lang="hy-AM" sz="1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1․</a:t>
            </a:r>
            <a:r>
              <a:rPr lang="hy-AM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ՀԲՆ գիտական խմբի ֆեյսբուքյան և</a:t>
            </a:r>
            <a:r>
              <a:rPr lang="en-US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hy-AM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լինքդինյան էջերի վարում</a:t>
            </a:r>
            <a:r>
              <a:rPr lang="en-US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r>
              <a:rPr lang="hy-AM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https://www.facebook.com/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liquidcrystalnano</a:t>
            </a:r>
            <a:r>
              <a:rPr lang="en-US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)։</a:t>
            </a:r>
          </a:p>
          <a:p>
            <a:pPr marL="0" marR="0" algn="just">
              <a:spcBef>
                <a:spcPts val="0"/>
              </a:spcBef>
              <a:spcAft>
                <a:spcPts val="0"/>
              </a:spcAft>
            </a:pPr>
            <a:r>
              <a:rPr lang="en-US" sz="1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2․</a:t>
            </a:r>
            <a:r>
              <a:rPr lang="hy-AM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Երևանի </a:t>
            </a:r>
            <a:r>
              <a:rPr lang="en-US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 122 </a:t>
            </a:r>
            <a:r>
              <a:rPr lang="hy-AM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հիմնական և «Ուսում» դպրոցի աշակերտների հյուրընկալում՝ գիտափորձերի ցուցադրության նպատակով (15.01.25)։</a:t>
            </a:r>
          </a:p>
          <a:p>
            <a:pPr marL="0" marR="0" algn="just">
              <a:spcBef>
                <a:spcPts val="0"/>
              </a:spcBef>
              <a:spcAft>
                <a:spcPts val="0"/>
              </a:spcAft>
            </a:pPr>
            <a:r>
              <a:rPr lang="hy-AM" sz="1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3․</a:t>
            </a:r>
            <a:r>
              <a:rPr lang="hy-AM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ԵՊՀ-ի Ֆիզիկայի ինստիտուտի և Քիմիայի ֆակուլտետի 2-րդ կուրսի 2 ուսանողի 3 ամսյա փորձառության կազմակերպում՝ մասնագիտական կողմնորոշման նպատակով (01.06.25-30.08.25)։</a:t>
            </a:r>
          </a:p>
          <a:p>
            <a:pPr marL="0" marR="0" algn="just">
              <a:spcBef>
                <a:spcPts val="0"/>
              </a:spcBef>
              <a:spcAft>
                <a:spcPts val="0"/>
              </a:spcAft>
            </a:pPr>
            <a:r>
              <a:rPr lang="hy-AM" sz="1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4․</a:t>
            </a:r>
            <a:r>
              <a:rPr lang="hy-AM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«Գիտության շաբաթ Հայաստան» համազգային փառատոնին մասնակցություն</a:t>
            </a:r>
            <a:r>
              <a:rPr lang="en-US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hy-AM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(01.</a:t>
            </a:r>
            <a:r>
              <a:rPr lang="en-US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10.</a:t>
            </a:r>
            <a:r>
              <a:rPr lang="hy-AM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25)։ </a:t>
            </a:r>
          </a:p>
          <a:p>
            <a:pPr marL="0" marR="0" algn="just">
              <a:spcBef>
                <a:spcPts val="0"/>
              </a:spcBef>
              <a:spcAft>
                <a:spcPts val="0"/>
              </a:spcAft>
            </a:pPr>
            <a:r>
              <a:rPr lang="hy-AM" sz="1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5․</a:t>
            </a:r>
            <a:r>
              <a:rPr lang="hy-AM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Վարպետաց դաս ստանդարտացման և չափագիտության ազգային մարմնում (01.06.2025)։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41A238D-E35A-4F4D-B67E-E9BBC67FFE0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14781" y="5481106"/>
            <a:ext cx="4562437" cy="120493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3711C3D-1C15-41CB-9FE8-6CEF06DB5AE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3717" y="4762517"/>
            <a:ext cx="2684765" cy="180080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791CC02-0E26-4356-96AE-4B04E8FFC5A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06444" y="2533781"/>
            <a:ext cx="1824280" cy="237406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9C312F7-D6FD-44EF-96D3-329116FF654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381077" y="3307368"/>
            <a:ext cx="3778345" cy="2126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005543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id="{979C3824-06C9-4748-95D6-2803D161A125}"/>
              </a:ext>
            </a:extLst>
          </p:cNvPr>
          <p:cNvSpPr txBox="1">
            <a:spLocks/>
          </p:cNvSpPr>
          <p:nvPr/>
        </p:nvSpPr>
        <p:spPr>
          <a:xfrm>
            <a:off x="11735888" y="52488"/>
            <a:ext cx="456112" cy="50369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ru-RU" sz="2400" b="1" dirty="0">
              <a:solidFill>
                <a:srgbClr val="415E77"/>
              </a:solidFill>
              <a:latin typeface="GHEA Grapalat" panose="02000506050000020003" pitchFamily="50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31F26E2-F25F-40FB-888C-2ADFD76AF846}"/>
              </a:ext>
            </a:extLst>
          </p:cNvPr>
          <p:cNvSpPr txBox="1"/>
          <p:nvPr/>
        </p:nvSpPr>
        <p:spPr>
          <a:xfrm>
            <a:off x="11557262" y="106648"/>
            <a:ext cx="53421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fld id="{0040C9DA-D042-4141-94A7-465E85D444E3}" type="slidenum">
              <a:rPr lang="ru-RU" sz="1800" b="1" smtClean="0">
                <a:solidFill>
                  <a:srgbClr val="415E77"/>
                </a:solidFill>
                <a:latin typeface="GHEA Grapalat" panose="02000506050000020003" pitchFamily="50" charset="0"/>
              </a:rPr>
              <a:pPr/>
              <a:t>20</a:t>
            </a:fld>
            <a:endParaRPr lang="en-US" dirty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75BADA72-7465-4DD4-95B3-AD7B6D81632F}"/>
              </a:ext>
            </a:extLst>
          </p:cNvPr>
          <p:cNvSpPr txBox="1">
            <a:spLocks/>
          </p:cNvSpPr>
          <p:nvPr/>
        </p:nvSpPr>
        <p:spPr>
          <a:xfrm>
            <a:off x="-24319" y="44402"/>
            <a:ext cx="12115800" cy="70589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y-AM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hy-AM" sz="3200" b="1" i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ՄԻՋԱԶԳԱՅԻՆ ՀԱՄԱԳՈՐԾԱԿՑՈՒԹՅՈՒՆ</a:t>
            </a:r>
            <a:endParaRPr lang="en-US" sz="4000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5319F2A-828E-48C5-9254-250666503503}"/>
              </a:ext>
            </a:extLst>
          </p:cNvPr>
          <p:cNvSpPr txBox="1"/>
          <p:nvPr/>
        </p:nvSpPr>
        <p:spPr>
          <a:xfrm>
            <a:off x="340518" y="922819"/>
            <a:ext cx="11032331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hy-AM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Լեհաստանի գիտությունների ակադեմիայի Հիմնարար տեխնոլոգիական հետազոտությունների ինստիտուտի Խելացի նյութերի և նանոտեխնոլոգիայի լաբորատորիա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hy-AM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y-AM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Ջորջիայի Տեխնոլոգիական ինստիտուտի Էլեկտրատեխնիկայի և համակարգչային ճարտարագիտության ամբիոն, Շենժեն,  Չինաստան</a:t>
            </a: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y-AM" dirty="0">
                <a:latin typeface="Times New Roman" panose="02020603050405020304" pitchFamily="18" charset="0"/>
                <a:cs typeface="Times New Roman" panose="02020603050405020304" pitchFamily="18" charset="0"/>
              </a:rPr>
              <a:t>Եգիպտոսի նավթի հետազոտական ինստիտուտ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y-AM" dirty="0">
                <a:latin typeface="Times New Roman" panose="02020603050405020304" pitchFamily="18" charset="0"/>
                <a:cs typeface="Times New Roman" panose="02020603050405020304" pitchFamily="18" charset="0"/>
              </a:rPr>
              <a:t>Չինաստանի գիտությունների ակադեմիայի Շենժենի </a:t>
            </a:r>
            <a:r>
              <a:rPr lang="hy-AM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առաջադեմ տեխնոլոգիաների ինստիտուտ</a:t>
            </a: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30B8E4BE-C7D0-4579-8145-E06E4952C34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516" t="5684" r="14056" b="13689"/>
          <a:stretch/>
        </p:blipFill>
        <p:spPr>
          <a:xfrm>
            <a:off x="1543048" y="4034706"/>
            <a:ext cx="2023044" cy="2283589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2EFD7A03-502D-4FE1-8448-403A7A4446A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903" r="9471"/>
          <a:stretch/>
        </p:blipFill>
        <p:spPr>
          <a:xfrm>
            <a:off x="4394494" y="4208069"/>
            <a:ext cx="1639087" cy="193686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05FE173-AE57-4A3C-BE36-42DE4FA49C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72912" y="4187814"/>
            <a:ext cx="1905000" cy="19050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706DB0C-E627-4662-8938-C0BC48B831E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67849" y="4105275"/>
            <a:ext cx="1905000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171525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id="{979C3824-06C9-4748-95D6-2803D161A125}"/>
              </a:ext>
            </a:extLst>
          </p:cNvPr>
          <p:cNvSpPr txBox="1">
            <a:spLocks/>
          </p:cNvSpPr>
          <p:nvPr/>
        </p:nvSpPr>
        <p:spPr>
          <a:xfrm>
            <a:off x="11735888" y="52488"/>
            <a:ext cx="456112" cy="50369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ru-RU" sz="2400" b="1" dirty="0">
              <a:solidFill>
                <a:srgbClr val="415E77"/>
              </a:solidFill>
              <a:latin typeface="GHEA Grapalat" panose="02000506050000020003" pitchFamily="50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31F26E2-F25F-40FB-888C-2ADFD76AF846}"/>
              </a:ext>
            </a:extLst>
          </p:cNvPr>
          <p:cNvSpPr txBox="1"/>
          <p:nvPr/>
        </p:nvSpPr>
        <p:spPr>
          <a:xfrm>
            <a:off x="11557262" y="106648"/>
            <a:ext cx="53421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fld id="{0040C9DA-D042-4141-94A7-465E85D444E3}" type="slidenum">
              <a:rPr lang="ru-RU" sz="1800" b="1" smtClean="0">
                <a:solidFill>
                  <a:srgbClr val="415E77"/>
                </a:solidFill>
                <a:latin typeface="GHEA Grapalat" panose="02000506050000020003" pitchFamily="50" charset="0"/>
              </a:rPr>
              <a:pPr/>
              <a:t>21</a:t>
            </a:fld>
            <a:endParaRPr lang="en-US" dirty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75BADA72-7465-4DD4-95B3-AD7B6D81632F}"/>
              </a:ext>
            </a:extLst>
          </p:cNvPr>
          <p:cNvSpPr txBox="1">
            <a:spLocks/>
          </p:cNvSpPr>
          <p:nvPr/>
        </p:nvSpPr>
        <p:spPr>
          <a:xfrm>
            <a:off x="100519" y="106648"/>
            <a:ext cx="12115800" cy="70589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y-AM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y-AM" sz="3200" b="1" i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ԼՈԿԱԼ ՀԱՄԱԳՈՐԾԱԿՑՈՒԹՅՈՒՆ</a:t>
            </a:r>
            <a:endParaRPr lang="en-US" sz="4000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5319F2A-828E-48C5-9254-250666503503}"/>
              </a:ext>
            </a:extLst>
          </p:cNvPr>
          <p:cNvSpPr txBox="1"/>
          <p:nvPr/>
        </p:nvSpPr>
        <p:spPr>
          <a:xfrm>
            <a:off x="216692" y="922819"/>
            <a:ext cx="11584783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hy-AM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Երևանի պետական համալսարանի ֆիզիկայի ինստիտուտի Օպտիկայի և ֆոտոնիկայի ամբիոն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y-AM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Երևանի պետական համալսարանի ֆիզիկայի ինստիտուտի  Առաջադեմ ֆունկցիոնալ նյութերի լաբորատորիա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y-AM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Երևանի պետական համալսարանի ֆիզիկայի ինստիտուտի Նյութագիտության և նանոտեխնոլոգիաների կենտրոն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y-AM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Երևանի պետական համալսարանի ֆիզիկայի ինստիտուտի Ենթամիլիմետրային ալիքների լաբորատորիա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y-AM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ՀՀ ԳԱԱ Ֆիզիկական հետազոտությունների ինստիտուտ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y-AM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ՀՀ ԳԱԱ Օրգանական և դեղագործական քիմիայի գիտատեխնոլոգիական կենտրոն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y-AM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Ալիխանյանի անվան ազգային գիտական լաբորատորիա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hy-AM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hy-AM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hy-AM" sz="28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Ներինստիտուտային համագործակցություն</a:t>
            </a:r>
          </a:p>
          <a:p>
            <a:endParaRPr lang="hy-AM" sz="3200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y-AM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Ֆունկցիոնալ նյութերի գիտական խումբ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y-AM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Պինդ մարմնի ռեակցիաների մակրոկինետիկայի լաբորատորիա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3DDACD3-E965-4359-869B-6C462411C4F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51333"/>
          <a:stretch/>
        </p:blipFill>
        <p:spPr>
          <a:xfrm>
            <a:off x="9422008" y="3943350"/>
            <a:ext cx="1836541" cy="2104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590459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id="{979C3824-06C9-4748-95D6-2803D161A125}"/>
              </a:ext>
            </a:extLst>
          </p:cNvPr>
          <p:cNvSpPr txBox="1">
            <a:spLocks/>
          </p:cNvSpPr>
          <p:nvPr/>
        </p:nvSpPr>
        <p:spPr>
          <a:xfrm>
            <a:off x="11735888" y="52488"/>
            <a:ext cx="456112" cy="50369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ru-RU" sz="2400" b="1" dirty="0">
              <a:solidFill>
                <a:srgbClr val="415E77"/>
              </a:solidFill>
              <a:latin typeface="GHEA Grapalat" panose="02000506050000020003" pitchFamily="50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31F26E2-F25F-40FB-888C-2ADFD76AF846}"/>
              </a:ext>
            </a:extLst>
          </p:cNvPr>
          <p:cNvSpPr txBox="1"/>
          <p:nvPr/>
        </p:nvSpPr>
        <p:spPr>
          <a:xfrm>
            <a:off x="11557262" y="106648"/>
            <a:ext cx="53421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fld id="{0040C9DA-D042-4141-94A7-465E85D444E3}" type="slidenum">
              <a:rPr lang="ru-RU" sz="1800" b="1" smtClean="0">
                <a:solidFill>
                  <a:srgbClr val="415E77"/>
                </a:solidFill>
                <a:latin typeface="GHEA Grapalat" panose="02000506050000020003" pitchFamily="50" charset="0"/>
              </a:rPr>
              <a:pPr/>
              <a:t>22</a:t>
            </a:fld>
            <a:endParaRPr lang="en-US" dirty="0"/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298A8BE6-E248-4962-9685-66E147DA067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04775" y="-95249"/>
            <a:ext cx="10515600" cy="8382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y-AM" sz="2500" b="1" i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Ֆինանսական միջոցների օգտագործում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9AD7C14-874C-4913-ADA9-7D608847FF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9072" y="643215"/>
            <a:ext cx="4802627" cy="22586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FBDF81B-17E7-4655-85CA-D7E169D74D0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8606" b="7544"/>
          <a:stretch/>
        </p:blipFill>
        <p:spPr>
          <a:xfrm>
            <a:off x="6474965" y="876366"/>
            <a:ext cx="5082297" cy="1512574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6184A9D7-6857-4AC0-8570-E2D8F840D3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70620" y="3429000"/>
            <a:ext cx="4527383" cy="301348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4F1EF9CA-AAA4-4D14-8115-91974756FB5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7286"/>
          <a:stretch/>
        </p:blipFill>
        <p:spPr>
          <a:xfrm>
            <a:off x="7882397" y="3160020"/>
            <a:ext cx="3674866" cy="319179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ADEF03D-2C93-49A5-A55C-B538829DD39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2211" y="2780908"/>
            <a:ext cx="3305269" cy="22586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BE33FFC-4712-44F2-885D-1CDAB0FBF62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16309" r="4663"/>
          <a:stretch/>
        </p:blipFill>
        <p:spPr>
          <a:xfrm>
            <a:off x="729072" y="5039508"/>
            <a:ext cx="1865601" cy="1564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408939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id="{979C3824-06C9-4748-95D6-2803D161A125}"/>
              </a:ext>
            </a:extLst>
          </p:cNvPr>
          <p:cNvSpPr txBox="1">
            <a:spLocks/>
          </p:cNvSpPr>
          <p:nvPr/>
        </p:nvSpPr>
        <p:spPr>
          <a:xfrm>
            <a:off x="11735888" y="52488"/>
            <a:ext cx="456112" cy="50369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ru-RU" sz="2400" b="1" dirty="0">
              <a:solidFill>
                <a:srgbClr val="415E77"/>
              </a:solidFill>
              <a:latin typeface="GHEA Grapalat" panose="02000506050000020003" pitchFamily="50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31F26E2-F25F-40FB-888C-2ADFD76AF846}"/>
              </a:ext>
            </a:extLst>
          </p:cNvPr>
          <p:cNvSpPr txBox="1"/>
          <p:nvPr/>
        </p:nvSpPr>
        <p:spPr>
          <a:xfrm>
            <a:off x="11557262" y="106648"/>
            <a:ext cx="53421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fld id="{0040C9DA-D042-4141-94A7-465E85D444E3}" type="slidenum">
              <a:rPr lang="ru-RU" sz="1800" b="1" smtClean="0">
                <a:solidFill>
                  <a:srgbClr val="415E77"/>
                </a:solidFill>
                <a:latin typeface="GHEA Grapalat" panose="02000506050000020003" pitchFamily="50" charset="0"/>
              </a:rPr>
              <a:pPr/>
              <a:t>23</a:t>
            </a:fld>
            <a:endParaRPr lang="en-US" dirty="0"/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298A8BE6-E248-4962-9685-66E147DA067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66749" y="-95249"/>
            <a:ext cx="9953625" cy="8382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y-AM" sz="2500" b="1" i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Վերապատրաստում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2BAAA10-CBBA-47B0-A6F3-37764DA79D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26710" y="885824"/>
            <a:ext cx="2630552" cy="467653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F0DB10A-499F-40E3-9C8B-BDF3B65916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44275" y="1662111"/>
            <a:ext cx="4375151" cy="328136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ED88F8E-D683-4508-A28B-4A1F02943E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3918" y="1004887"/>
            <a:ext cx="3843073" cy="5000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07108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3EB422-1287-FCEB-63CE-599FDC8468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7375" y="222181"/>
            <a:ext cx="7017291" cy="740947"/>
          </a:xfrm>
        </p:spPr>
        <p:txBody>
          <a:bodyPr/>
          <a:lstStyle/>
          <a:p>
            <a:r>
              <a:rPr lang="hy-AM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Նախնական արդյունքներ</a:t>
            </a:r>
            <a:endParaRPr lang="en-US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id="{979C3824-06C9-4748-95D6-2803D161A125}"/>
              </a:ext>
            </a:extLst>
          </p:cNvPr>
          <p:cNvSpPr txBox="1">
            <a:spLocks/>
          </p:cNvSpPr>
          <p:nvPr/>
        </p:nvSpPr>
        <p:spPr>
          <a:xfrm>
            <a:off x="11735888" y="52488"/>
            <a:ext cx="456112" cy="50369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ru-RU" sz="2400" b="1" dirty="0">
              <a:solidFill>
                <a:srgbClr val="415E77"/>
              </a:solidFill>
              <a:latin typeface="GHEA Grapalat" panose="02000506050000020003" pitchFamily="50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31F26E2-F25F-40FB-888C-2ADFD76AF846}"/>
              </a:ext>
            </a:extLst>
          </p:cNvPr>
          <p:cNvSpPr txBox="1"/>
          <p:nvPr/>
        </p:nvSpPr>
        <p:spPr>
          <a:xfrm>
            <a:off x="11557262" y="106648"/>
            <a:ext cx="53421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fld id="{0040C9DA-D042-4141-94A7-465E85D444E3}" type="slidenum">
              <a:rPr lang="ru-RU" sz="1800" b="1" smtClean="0">
                <a:solidFill>
                  <a:srgbClr val="415E77"/>
                </a:solidFill>
                <a:latin typeface="GHEA Grapalat" panose="02000506050000020003" pitchFamily="50" charset="0"/>
              </a:rPr>
              <a:pPr/>
              <a:t>24</a:t>
            </a:fld>
            <a:endParaRPr lang="en-US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1534D7F-2AAA-4446-A356-33DA5BEEEA4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152" t="26959"/>
          <a:stretch/>
        </p:blipFill>
        <p:spPr>
          <a:xfrm>
            <a:off x="100519" y="1032261"/>
            <a:ext cx="6555935" cy="288067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E6D21D2-95A5-4811-9F7B-5E2E549AA0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56906" y="3930898"/>
            <a:ext cx="6900356" cy="2820454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E62502B3-D9C6-46AB-86DC-5E0A30C27386}"/>
              </a:ext>
            </a:extLst>
          </p:cNvPr>
          <p:cNvSpPr txBox="1"/>
          <p:nvPr/>
        </p:nvSpPr>
        <p:spPr>
          <a:xfrm>
            <a:off x="6981825" y="1476375"/>
            <a:ext cx="443865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PDMS microfluidic chip </a:t>
            </a:r>
          </a:p>
          <a:p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creates and arranges uniform liquid crystal–nanoparticle droplets </a:t>
            </a:r>
          </a:p>
          <a:p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controlled sensing studies.</a:t>
            </a:r>
          </a:p>
        </p:txBody>
      </p:sp>
    </p:spTree>
    <p:extLst>
      <p:ext uri="{BB962C8B-B14F-4D97-AF65-F5344CB8AC3E}">
        <p14:creationId xmlns:p14="http://schemas.microsoft.com/office/powerpoint/2010/main" val="356359534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3EB422-1287-FCEB-63CE-599FDC8468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0940" y="291314"/>
            <a:ext cx="7775543" cy="740947"/>
          </a:xfrm>
        </p:spPr>
        <p:txBody>
          <a:bodyPr/>
          <a:lstStyle/>
          <a:p>
            <a:r>
              <a:rPr lang="hy-AM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Նախնական արդյունքներ</a:t>
            </a:r>
            <a:endParaRPr lang="en-US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id="{979C3824-06C9-4748-95D6-2803D161A125}"/>
              </a:ext>
            </a:extLst>
          </p:cNvPr>
          <p:cNvSpPr txBox="1">
            <a:spLocks/>
          </p:cNvSpPr>
          <p:nvPr/>
        </p:nvSpPr>
        <p:spPr>
          <a:xfrm>
            <a:off x="11735888" y="52488"/>
            <a:ext cx="456112" cy="50369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ru-RU" sz="2400" b="1" dirty="0">
              <a:solidFill>
                <a:srgbClr val="415E77"/>
              </a:solidFill>
              <a:latin typeface="GHEA Grapalat" panose="02000506050000020003" pitchFamily="50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31F26E2-F25F-40FB-888C-2ADFD76AF846}"/>
              </a:ext>
            </a:extLst>
          </p:cNvPr>
          <p:cNvSpPr txBox="1"/>
          <p:nvPr/>
        </p:nvSpPr>
        <p:spPr>
          <a:xfrm>
            <a:off x="11557262" y="106648"/>
            <a:ext cx="53421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fld id="{0040C9DA-D042-4141-94A7-465E85D444E3}" type="slidenum">
              <a:rPr lang="ru-RU" sz="1800" b="1" smtClean="0">
                <a:solidFill>
                  <a:srgbClr val="415E77"/>
                </a:solidFill>
                <a:latin typeface="GHEA Grapalat" panose="02000506050000020003" pitchFamily="50" charset="0"/>
              </a:rPr>
              <a:pPr/>
              <a:t>25</a:t>
            </a:fld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D1B0378-E683-4FD5-8114-17AD981AFB2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100" r="6450"/>
          <a:stretch/>
        </p:blipFill>
        <p:spPr>
          <a:xfrm>
            <a:off x="0" y="945331"/>
            <a:ext cx="4953962" cy="340759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FF44986-9289-4747-8CDD-61B88667ED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31726" y="877223"/>
            <a:ext cx="6525536" cy="5763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11A5FD1-77F9-4826-8FD2-1AEBE491D732}"/>
              </a:ext>
            </a:extLst>
          </p:cNvPr>
          <p:cNvSpPr txBox="1"/>
          <p:nvPr/>
        </p:nvSpPr>
        <p:spPr>
          <a:xfrm>
            <a:off x="271943" y="4546128"/>
            <a:ext cx="4410075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Micropatterning by generating controlled droplets, positioning them via flow or surface interactions, and fixing them to form ordered microstructures.</a:t>
            </a:r>
          </a:p>
        </p:txBody>
      </p:sp>
    </p:spTree>
    <p:extLst>
      <p:ext uri="{BB962C8B-B14F-4D97-AF65-F5344CB8AC3E}">
        <p14:creationId xmlns:p14="http://schemas.microsoft.com/office/powerpoint/2010/main" val="321934852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3E39FA-84F2-3624-49D6-32B9E0363C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408939"/>
            <a:ext cx="10515600" cy="2322576"/>
          </a:xfrm>
          <a:noFill/>
        </p:spPr>
        <p:txBody>
          <a:bodyPr bIns="0" anchor="ctr" anchorCtr="0"/>
          <a:lstStyle/>
          <a:p>
            <a:r>
              <a:rPr lang="hy-AM" sz="6000" b="1" dirty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Շնորհակալություն</a:t>
            </a:r>
            <a:endParaRPr lang="en-US" sz="6000" b="1" dirty="0">
              <a:ln w="22225">
                <a:solidFill>
                  <a:srgbClr val="002060"/>
                </a:solidFill>
                <a:prstDash val="solid"/>
              </a:ln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04BCD3-171F-C06E-AC4E-108832525DF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37716" y="5940489"/>
            <a:ext cx="9116568" cy="365760"/>
          </a:xfrm>
        </p:spPr>
        <p:txBody>
          <a:bodyPr anchor="t" anchorCtr="0"/>
          <a:lstStyle/>
          <a:p>
            <a:r>
              <a:rPr lang="hy-AM" sz="2000" dirty="0"/>
              <a:t>Հեռ․՝</a:t>
            </a:r>
            <a:r>
              <a:rPr lang="fr-FR" sz="2000" dirty="0"/>
              <a:t> </a:t>
            </a:r>
            <a:r>
              <a:rPr lang="fr-FR" b="1" dirty="0"/>
              <a:t>+37498947163</a:t>
            </a:r>
          </a:p>
          <a:p>
            <a:r>
              <a:rPr lang="hy-AM" sz="2000" dirty="0"/>
              <a:t>Էլ․ հասցե՝</a:t>
            </a:r>
            <a:r>
              <a:rPr lang="fr-FR" sz="2000" dirty="0"/>
              <a:t> </a:t>
            </a:r>
            <a:r>
              <a:rPr lang="fr-FR" dirty="0"/>
              <a:t>gharagulyan.hermine@ichph.sci.am</a:t>
            </a:r>
            <a:endParaRPr lang="en-US" b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17FDDC-7827-40CE-BDA9-7D510D864D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73560" y="2657948"/>
            <a:ext cx="1444877" cy="1798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7522735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">
  <a:themeElements>
    <a:clrScheme name="Scientific Discovery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96D3ED"/>
      </a:accent1>
      <a:accent2>
        <a:srgbClr val="C7DBE1"/>
      </a:accent2>
      <a:accent3>
        <a:srgbClr val="688EBD"/>
      </a:accent3>
      <a:accent4>
        <a:srgbClr val="BCE5DD"/>
      </a:accent4>
      <a:accent5>
        <a:srgbClr val="66DDCC"/>
      </a:accent5>
      <a:accent6>
        <a:srgbClr val="E0CE61"/>
      </a:accent6>
      <a:hlink>
        <a:srgbClr val="0563C1"/>
      </a:hlink>
      <a:folHlink>
        <a:srgbClr val="954F72"/>
      </a:folHlink>
    </a:clrScheme>
    <a:fontScheme name="Custom 36">
      <a:majorFont>
        <a:latin typeface="Posterama"/>
        <a:ea typeface=""/>
        <a:cs typeface=""/>
      </a:majorFont>
      <a:minorFont>
        <a:latin typeface="Daytona Condensed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cientific discovery_V1_win32_EF_v4.potx" id="{C76E1CB0-558D-4FB9-AA8B-DAB0BFDB970A}" vid="{87D4F3E9-C3BB-413B-A87E-0B7BB674A5C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Background xmlns="71af3243-3dd4-4a8d-8c0d-dd76da1f02a5">false</Background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8" ma:contentTypeDescription="Create a new document." ma:contentTypeScope="" ma:versionID="60f5a4f2d2b0abadcf532d48ebf9cb71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7dd78129e6a1811f84807ad11c65153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  <xsd:element ref="ns2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internalName="Background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32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881D8D6-8849-400B-8BC9-21D401C7DD06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71af3243-3dd4-4a8d-8c0d-dd76da1f02a5"/>
    <ds:schemaRef ds:uri="230e9df3-be65-4c73-a93b-d1236ebd677e"/>
  </ds:schemaRefs>
</ds:datastoreItem>
</file>

<file path=customXml/itemProps2.xml><?xml version="1.0" encoding="utf-8"?>
<ds:datastoreItem xmlns:ds="http://schemas.openxmlformats.org/officeDocument/2006/customXml" ds:itemID="{DF8397A0-8C35-4EEE-8E61-47C914415B5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9A734A7-6096-47AA-9737-CDF62701A00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>{59D99DA2-74FC-4D43-B8B9-6237A6B686B2}TF51de1e5f-e0e8-4dd0-99f3-5b7584f7abdc7d30e886_win32-78d4aef5ad8e</Template>
  <TotalTime>9429</TotalTime>
  <Words>1341</Words>
  <Application>Microsoft Office PowerPoint</Application>
  <PresentationFormat>Widescreen</PresentationFormat>
  <Paragraphs>200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8" baseType="lpstr">
      <vt:lpstr>Arial</vt:lpstr>
      <vt:lpstr>Calibri</vt:lpstr>
      <vt:lpstr>Cambria Math</vt:lpstr>
      <vt:lpstr>Courier New</vt:lpstr>
      <vt:lpstr>Daytona Condensed Light</vt:lpstr>
      <vt:lpstr>GHEA Grapalat</vt:lpstr>
      <vt:lpstr>Posterama</vt:lpstr>
      <vt:lpstr>quote-cjk-patch</vt:lpstr>
      <vt:lpstr>Sans Serif Rus</vt:lpstr>
      <vt:lpstr>Sylfaen</vt:lpstr>
      <vt:lpstr>Times New Roman</vt:lpstr>
      <vt:lpstr>Custom</vt:lpstr>
      <vt:lpstr>Հեղուկ բյուրեղային նանոհամակարգեր  առաջադեմ օպտոէլեկտրոնիկայի համար</vt:lpstr>
      <vt:lpstr>PowerPoint Presentation</vt:lpstr>
      <vt:lpstr>Պայմանները</vt:lpstr>
      <vt:lpstr>PowerPoint Presentation</vt:lpstr>
      <vt:lpstr>Միջազգային գործընկեր</vt:lpstr>
      <vt:lpstr>Նպատակը</vt:lpstr>
      <vt:lpstr>Market overview</vt:lpstr>
      <vt:lpstr>Հեղուկ բյուրեղային փուլի առաջացումը</vt:lpstr>
      <vt:lpstr>ՀԲ-ների առանձնահատկությունները </vt:lpstr>
      <vt:lpstr>ՀԲ-ային ֆունկցիոնալ նյութերի   մշակում </vt:lpstr>
      <vt:lpstr>Իրականացված աշխատանքները</vt:lpstr>
      <vt:lpstr>սինթեզ և բնութագրում</vt:lpstr>
      <vt:lpstr>1T-WS2/PVP/rGO հիբրիդային նանոկոմպոզիտ</vt:lpstr>
      <vt:lpstr>PowerPoint Presentation</vt:lpstr>
      <vt:lpstr>Սենսորային հարթակ</vt:lpstr>
      <vt:lpstr>WS2/WSe2, WS2/CNT և WSe2/CNT հիբրիդ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Ֆինանսական միջոցների օգտագործում</vt:lpstr>
      <vt:lpstr>Վերապատրաստում</vt:lpstr>
      <vt:lpstr>Նախնական արդյունքներ</vt:lpstr>
      <vt:lpstr>Նախնական արդյունքներ</vt:lpstr>
      <vt:lpstr>Շնորհակալություն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Scientific discovery</dc:title>
  <dc:creator>User</dc:creator>
  <cp:lastModifiedBy>User</cp:lastModifiedBy>
  <cp:revision>231</cp:revision>
  <dcterms:created xsi:type="dcterms:W3CDTF">2026-04-23T14:35:08Z</dcterms:created>
  <dcterms:modified xsi:type="dcterms:W3CDTF">2026-05-15T20:19:41Z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  <property fmtid="{D5CDD505-2E9C-101B-9397-08002B2CF9AE}" pid="3" name="MediaServiceImageTags">
    <vt:lpwstr/>
  </property>
</Properties>
</file>